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797675" cy="9926625"/>
  <p:embeddedFontLst>
    <p:embeddedFont>
      <p:font typeface="Raleway"/>
      <p:regular r:id="rId68"/>
      <p:bold r:id="rId69"/>
      <p:italic r:id="rId70"/>
      <p:boldItalic r:id="rId71"/>
    </p:embeddedFont>
    <p:embeddedFont>
      <p:font typeface="Montserrat"/>
      <p:regular r:id="rId72"/>
      <p:bold r:id="rId73"/>
      <p:italic r:id="rId74"/>
      <p:boldItalic r:id="rId75"/>
    </p:embeddedFont>
    <p:embeddedFont>
      <p:font typeface="Raleway Thin"/>
      <p:regular r:id="rId76"/>
      <p:bold r:id="rId77"/>
      <p:italic r:id="rId78"/>
      <p:boldItalic r:id="rId79"/>
    </p:embeddedFont>
    <p:embeddedFont>
      <p:font typeface="Raleway Light"/>
      <p:regular r:id="rId80"/>
      <p:bold r:id="rId81"/>
      <p:italic r:id="rId82"/>
      <p:boldItalic r:id="rId83"/>
    </p:embeddedFont>
    <p:embeddedFont>
      <p:font typeface="Montserrat ExtraLight"/>
      <p:regular r:id="rId84"/>
      <p:bold r:id="rId85"/>
      <p:italic r:id="rId86"/>
      <p:boldItalic r:id="rId87"/>
    </p:embeddedFont>
    <p:embeddedFont>
      <p:font typeface="Helvetica Neue"/>
      <p:regular r:id="rId88"/>
      <p:bold r:id="rId89"/>
      <p:italic r:id="rId90"/>
      <p:boldItalic r:id="rId91"/>
    </p:embeddedFont>
    <p:embeddedFont>
      <p:font typeface="Source Sans Pro"/>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96" roundtripDataSignature="AMtx7mitpUtVvNx+Y8W9C81UpV6uAbGZ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ontserratExtraLight-regular.fntdata"/><Relationship Id="rId83" Type="http://schemas.openxmlformats.org/officeDocument/2006/relationships/font" Target="fonts/RalewayLight-boldItalic.fntdata"/><Relationship Id="rId42" Type="http://schemas.openxmlformats.org/officeDocument/2006/relationships/slide" Target="slides/slide37.xml"/><Relationship Id="rId86" Type="http://schemas.openxmlformats.org/officeDocument/2006/relationships/font" Target="fonts/MontserratExtraLight-italic.fntdata"/><Relationship Id="rId41" Type="http://schemas.openxmlformats.org/officeDocument/2006/relationships/slide" Target="slides/slide36.xml"/><Relationship Id="rId85" Type="http://schemas.openxmlformats.org/officeDocument/2006/relationships/font" Target="fonts/MontserratExtraLight-bold.fntdata"/><Relationship Id="rId44" Type="http://schemas.openxmlformats.org/officeDocument/2006/relationships/slide" Target="slides/slide39.xml"/><Relationship Id="rId88" Type="http://schemas.openxmlformats.org/officeDocument/2006/relationships/font" Target="fonts/HelveticaNeue-regular.fntdata"/><Relationship Id="rId43" Type="http://schemas.openxmlformats.org/officeDocument/2006/relationships/slide" Target="slides/slide38.xml"/><Relationship Id="rId87" Type="http://schemas.openxmlformats.org/officeDocument/2006/relationships/font" Target="fonts/MontserratExtraLight-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HelveticaNeue-bold.fntdata"/><Relationship Id="rId80" Type="http://schemas.openxmlformats.org/officeDocument/2006/relationships/font" Target="fonts/RalewayLight-regular.fntdata"/><Relationship Id="rId82" Type="http://schemas.openxmlformats.org/officeDocument/2006/relationships/font" Target="fonts/RalewayLight-italic.fntdata"/><Relationship Id="rId81" Type="http://schemas.openxmlformats.org/officeDocument/2006/relationships/font" Target="fonts/Raleway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bold.fntdata"/><Relationship Id="rId72" Type="http://schemas.openxmlformats.org/officeDocument/2006/relationships/font" Target="fonts/Montserrat-regular.fntdata"/><Relationship Id="rId31" Type="http://schemas.openxmlformats.org/officeDocument/2006/relationships/slide" Target="slides/slide26.xml"/><Relationship Id="rId75" Type="http://schemas.openxmlformats.org/officeDocument/2006/relationships/font" Target="fonts/Montserrat-boldItalic.fntdata"/><Relationship Id="rId30" Type="http://schemas.openxmlformats.org/officeDocument/2006/relationships/slide" Target="slides/slide25.xml"/><Relationship Id="rId74" Type="http://schemas.openxmlformats.org/officeDocument/2006/relationships/font" Target="fonts/Montserrat-italic.fntdata"/><Relationship Id="rId33" Type="http://schemas.openxmlformats.org/officeDocument/2006/relationships/slide" Target="slides/slide28.xml"/><Relationship Id="rId77" Type="http://schemas.openxmlformats.org/officeDocument/2006/relationships/font" Target="fonts/RalewayThin-bold.fntdata"/><Relationship Id="rId32" Type="http://schemas.openxmlformats.org/officeDocument/2006/relationships/slide" Target="slides/slide27.xml"/><Relationship Id="rId76" Type="http://schemas.openxmlformats.org/officeDocument/2006/relationships/font" Target="fonts/RalewayThin-regular.fntdata"/><Relationship Id="rId35" Type="http://schemas.openxmlformats.org/officeDocument/2006/relationships/slide" Target="slides/slide30.xml"/><Relationship Id="rId79" Type="http://schemas.openxmlformats.org/officeDocument/2006/relationships/font" Target="fonts/RalewayThin-boldItalic.fntdata"/><Relationship Id="rId34" Type="http://schemas.openxmlformats.org/officeDocument/2006/relationships/slide" Target="slides/slide29.xml"/><Relationship Id="rId78" Type="http://schemas.openxmlformats.org/officeDocument/2006/relationships/font" Target="fonts/RalewayThin-italic.fntdata"/><Relationship Id="rId71" Type="http://schemas.openxmlformats.org/officeDocument/2006/relationships/font" Target="fonts/Raleway-boldItalic.fntdata"/><Relationship Id="rId70" Type="http://schemas.openxmlformats.org/officeDocument/2006/relationships/font" Target="fonts/Raleway-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aleway-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aleway-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SourceSansPro-boldItalic.fntdata"/><Relationship Id="rId50" Type="http://schemas.openxmlformats.org/officeDocument/2006/relationships/slide" Target="slides/slide45.xml"/><Relationship Id="rId94" Type="http://schemas.openxmlformats.org/officeDocument/2006/relationships/font" Target="fonts/SourceSansPro-italic.fntdata"/><Relationship Id="rId53" Type="http://schemas.openxmlformats.org/officeDocument/2006/relationships/slide" Target="slides/slide48.xml"/><Relationship Id="rId52" Type="http://schemas.openxmlformats.org/officeDocument/2006/relationships/slide" Target="slides/slide47.xml"/><Relationship Id="rId96" Type="http://customschemas.google.com/relationships/presentationmetadata" Target="metadata"/><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HelveticaNeue-boldItalic.fntdata"/><Relationship Id="rId90" Type="http://schemas.openxmlformats.org/officeDocument/2006/relationships/font" Target="fonts/HelveticaNeue-italic.fntdata"/><Relationship Id="rId93" Type="http://schemas.openxmlformats.org/officeDocument/2006/relationships/font" Target="fonts/SourceSansPro-bold.fntdata"/><Relationship Id="rId92" Type="http://schemas.openxmlformats.org/officeDocument/2006/relationships/font" Target="fonts/SourceSansPro-regular.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5659" cy="4963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3" y="0"/>
            <a:ext cx="2945659" cy="496332"/>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3"/>
            <a:ext cx="2945659" cy="496332"/>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1: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1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02c5eac409_0_30: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102c5eac409_0_3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02c5eac409_0_42: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102c5eac409_0_4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1: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3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3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3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3: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3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3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5: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3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03b580eb55_4_6: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103b580eb55_4_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6: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3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8: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1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03b580eb55_3_134: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g103b580eb55_3_13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3: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2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54:notes"/>
          <p:cNvSpPr txBox="1"/>
          <p:nvPr>
            <p:ph idx="1" type="body"/>
          </p:nvPr>
        </p:nvSpPr>
        <p:spPr>
          <a:xfrm>
            <a:off x="685480" y="4400181"/>
            <a:ext cx="54870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8" name="Google Shape;39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7: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3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1:notes"/>
          <p:cNvSpPr txBox="1"/>
          <p:nvPr>
            <p:ph idx="1" type="body"/>
          </p:nvPr>
        </p:nvSpPr>
        <p:spPr>
          <a:xfrm>
            <a:off x="685480" y="4400181"/>
            <a:ext cx="54870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56" name="Google Shape;45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03b580eb55_6_13:notes"/>
          <p:cNvSpPr txBox="1"/>
          <p:nvPr>
            <p:ph idx="1" type="body"/>
          </p:nvPr>
        </p:nvSpPr>
        <p:spPr>
          <a:xfrm>
            <a:off x="685480" y="4400181"/>
            <a:ext cx="54870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67" name="Google Shape;467;g103b580eb55_6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03b580eb55_6_30:notes"/>
          <p:cNvSpPr txBox="1"/>
          <p:nvPr>
            <p:ph idx="1" type="body"/>
          </p:nvPr>
        </p:nvSpPr>
        <p:spPr>
          <a:xfrm>
            <a:off x="685480" y="4400181"/>
            <a:ext cx="54870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78" name="Google Shape;478;g103b580eb55_6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03b580eb55_6_40:notes"/>
          <p:cNvSpPr txBox="1"/>
          <p:nvPr>
            <p:ph idx="1" type="body"/>
          </p:nvPr>
        </p:nvSpPr>
        <p:spPr>
          <a:xfrm>
            <a:off x="685480" y="4400181"/>
            <a:ext cx="54870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8" name="Google Shape;488;g103b580eb55_6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03b580eb55_6_52:notes"/>
          <p:cNvSpPr txBox="1"/>
          <p:nvPr>
            <p:ph idx="1" type="body"/>
          </p:nvPr>
        </p:nvSpPr>
        <p:spPr>
          <a:xfrm>
            <a:off x="685480" y="4400181"/>
            <a:ext cx="54870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8" name="Google Shape;498;g103b580eb55_6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02c5eac409_0_0: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8" name="Google Shape;508;g102c5eac409_0_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1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3b580eb55_3_151: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g103b580eb55_3_15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5: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p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876693d50d_0_0: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g876693d50d_0_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876693d50d_0_111: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g876693d50d_0_11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7: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1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acb07b9894_0_0: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gacb07b9894_0_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75: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p7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19: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19: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20: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3" name="Google Shape;613;p20: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21: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21: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2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9" name="Google Shape;639;p22: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03b580eb55_3_160: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g103b580eb55_3_16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03b580eb55_3_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103b580eb55_3_3: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103b580eb55_3_3: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03b580eb55_3_3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03b580eb55_3_34: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 Common </a:t>
            </a:r>
            <a:r>
              <a:rPr i="1" lang="en-US" sz="1100">
                <a:solidFill>
                  <a:srgbClr val="FF631B"/>
                </a:solidFill>
              </a:rPr>
              <a:t>ambition</a:t>
            </a:r>
            <a:endParaRPr i="1" sz="1100">
              <a:solidFill>
                <a:srgbClr val="FF631B"/>
              </a:solidFill>
            </a:endParaRPr>
          </a:p>
          <a:p>
            <a:pPr indent="0" lvl="0" marL="0" rtl="0" algn="l">
              <a:lnSpc>
                <a:spcPct val="115000"/>
              </a:lnSpc>
              <a:spcBef>
                <a:spcPts val="0"/>
              </a:spcBef>
              <a:spcAft>
                <a:spcPts val="0"/>
              </a:spcAft>
              <a:buClr>
                <a:schemeClr val="dk1"/>
              </a:buClr>
              <a:buSzPts val="1100"/>
              <a:buFont typeface="Arial"/>
              <a:buNone/>
            </a:pPr>
            <a:r>
              <a:rPr lang="en-US" sz="1100"/>
              <a:t>. Common </a:t>
            </a:r>
            <a:r>
              <a:rPr i="1" lang="en-US" sz="1100">
                <a:solidFill>
                  <a:srgbClr val="FF631B"/>
                </a:solidFill>
              </a:rPr>
              <a:t>vision</a:t>
            </a:r>
            <a:r>
              <a:rPr lang="en-US" sz="1100">
                <a:solidFill>
                  <a:srgbClr val="FF631B"/>
                </a:solidFill>
              </a:rPr>
              <a:t> &amp; </a:t>
            </a:r>
            <a:r>
              <a:rPr i="1" lang="en-US" sz="1100">
                <a:solidFill>
                  <a:srgbClr val="FF631B"/>
                </a:solidFill>
              </a:rPr>
              <a:t>Goals</a:t>
            </a:r>
            <a:endParaRPr i="1" sz="1100">
              <a:solidFill>
                <a:srgbClr val="FF631B"/>
              </a:solidFill>
            </a:endParaRPr>
          </a:p>
          <a:p>
            <a:pPr indent="0" lvl="0" marL="0" rtl="0" algn="l">
              <a:lnSpc>
                <a:spcPct val="115000"/>
              </a:lnSpc>
              <a:spcBef>
                <a:spcPts val="0"/>
              </a:spcBef>
              <a:spcAft>
                <a:spcPts val="0"/>
              </a:spcAft>
              <a:buClr>
                <a:schemeClr val="dk1"/>
              </a:buClr>
              <a:buSzPts val="1100"/>
              <a:buFont typeface="Arial"/>
              <a:buNone/>
            </a:pPr>
            <a:r>
              <a:rPr i="1" lang="en-US" sz="1100"/>
              <a:t>. </a:t>
            </a:r>
            <a:r>
              <a:rPr lang="en-US" sz="1100"/>
              <a:t>Solid, smart &amp; reconciled </a:t>
            </a:r>
            <a:r>
              <a:rPr i="1" lang="en-US" sz="1100">
                <a:solidFill>
                  <a:srgbClr val="FF631B"/>
                </a:solidFill>
              </a:rPr>
              <a:t>policies &amp;   Criteria</a:t>
            </a:r>
            <a:endParaRPr i="1" sz="1100">
              <a:solidFill>
                <a:srgbClr val="FF631B"/>
              </a:solidFill>
            </a:endParaRPr>
          </a:p>
          <a:p>
            <a:pPr indent="0" lvl="0" marL="0" rtl="0" algn="l">
              <a:lnSpc>
                <a:spcPct val="115000"/>
              </a:lnSpc>
              <a:spcBef>
                <a:spcPts val="0"/>
              </a:spcBef>
              <a:spcAft>
                <a:spcPts val="0"/>
              </a:spcAft>
              <a:buClr>
                <a:schemeClr val="dk1"/>
              </a:buClr>
              <a:buSzPts val="1100"/>
              <a:buFont typeface="Arial"/>
              <a:buNone/>
            </a:pPr>
            <a:r>
              <a:rPr i="1" lang="en-US" sz="1100"/>
              <a:t>.</a:t>
            </a:r>
            <a:r>
              <a:rPr i="1" lang="en-US" sz="1100">
                <a:solidFill>
                  <a:srgbClr val="FF631B"/>
                </a:solidFill>
              </a:rPr>
              <a:t> </a:t>
            </a:r>
            <a:r>
              <a:rPr lang="en-US" sz="1100"/>
              <a:t>High level </a:t>
            </a:r>
            <a:r>
              <a:rPr i="1" lang="en-US" sz="1100">
                <a:solidFill>
                  <a:srgbClr val="FF631B"/>
                </a:solidFill>
              </a:rPr>
              <a:t>achievements </a:t>
            </a:r>
            <a:r>
              <a:rPr lang="en-US" sz="1100"/>
              <a:t>in</a:t>
            </a:r>
            <a:r>
              <a:rPr i="1" lang="en-US" sz="1100">
                <a:solidFill>
                  <a:srgbClr val="FF631B"/>
                </a:solidFill>
              </a:rPr>
              <a:t> Agro-  Biodiversity</a:t>
            </a:r>
            <a:endParaRPr i="1" sz="1100">
              <a:solidFill>
                <a:srgbClr val="FF631B"/>
              </a:solidFill>
            </a:endParaRPr>
          </a:p>
          <a:p>
            <a:pPr indent="0" lvl="0" marL="0" rtl="0" algn="l">
              <a:lnSpc>
                <a:spcPct val="115000"/>
              </a:lnSpc>
              <a:spcBef>
                <a:spcPts val="0"/>
              </a:spcBef>
              <a:spcAft>
                <a:spcPts val="0"/>
              </a:spcAft>
              <a:buClr>
                <a:schemeClr val="dk1"/>
              </a:buClr>
              <a:buSzPts val="1100"/>
              <a:buFont typeface="Arial"/>
              <a:buNone/>
            </a:pPr>
            <a:r>
              <a:rPr lang="en-US" sz="1100"/>
              <a:t>.</a:t>
            </a:r>
            <a:r>
              <a:rPr lang="en-US" sz="1100">
                <a:solidFill>
                  <a:srgbClr val="FF631B"/>
                </a:solidFill>
              </a:rPr>
              <a:t> </a:t>
            </a:r>
            <a:r>
              <a:rPr lang="en-US" sz="1100"/>
              <a:t>An</a:t>
            </a:r>
            <a:r>
              <a:rPr lang="en-US" sz="1100">
                <a:solidFill>
                  <a:srgbClr val="FF631B"/>
                </a:solidFill>
              </a:rPr>
              <a:t> </a:t>
            </a:r>
            <a:r>
              <a:rPr i="1" lang="en-US" sz="1100">
                <a:solidFill>
                  <a:srgbClr val="FF631B"/>
                </a:solidFill>
              </a:rPr>
              <a:t>alliance </a:t>
            </a:r>
            <a:r>
              <a:rPr lang="en-US" sz="1100"/>
              <a:t>through a </a:t>
            </a:r>
            <a:r>
              <a:rPr i="1" lang="en-US" sz="1100">
                <a:solidFill>
                  <a:srgbClr val="FF631B"/>
                </a:solidFill>
              </a:rPr>
              <a:t>powerful </a:t>
            </a:r>
            <a:r>
              <a:rPr lang="en-US" sz="1100"/>
              <a:t>and</a:t>
            </a:r>
            <a:r>
              <a:rPr i="1" lang="en-US" sz="1100">
                <a:solidFill>
                  <a:srgbClr val="FF631B"/>
                </a:solidFill>
              </a:rPr>
              <a:t>   respected network</a:t>
            </a:r>
            <a:endParaRPr i="1" sz="1100">
              <a:solidFill>
                <a:srgbClr val="FF631B"/>
              </a:solidFill>
            </a:endParaRPr>
          </a:p>
          <a:p>
            <a:pPr indent="0" lvl="0" marL="0" rtl="0" algn="l">
              <a:lnSpc>
                <a:spcPct val="115000"/>
              </a:lnSpc>
              <a:spcBef>
                <a:spcPts val="0"/>
              </a:spcBef>
              <a:spcAft>
                <a:spcPts val="0"/>
              </a:spcAft>
              <a:buClr>
                <a:schemeClr val="dk1"/>
              </a:buClr>
              <a:buSzPts val="1100"/>
              <a:buFont typeface="Arial"/>
              <a:buNone/>
            </a:pPr>
            <a:r>
              <a:rPr i="1" lang="en-US" sz="1100"/>
              <a:t>. </a:t>
            </a:r>
            <a:r>
              <a:rPr lang="en-US" sz="1100"/>
              <a:t>Where</a:t>
            </a:r>
            <a:r>
              <a:rPr i="1" lang="en-US" sz="1100"/>
              <a:t> </a:t>
            </a:r>
            <a:r>
              <a:rPr i="1" lang="en-US" sz="1100">
                <a:solidFill>
                  <a:srgbClr val="FF631B"/>
                </a:solidFill>
              </a:rPr>
              <a:t>farmers </a:t>
            </a:r>
            <a:r>
              <a:rPr lang="en-US" sz="1100"/>
              <a:t>are the </a:t>
            </a:r>
            <a:r>
              <a:rPr i="1" lang="en-US" sz="1100">
                <a:solidFill>
                  <a:srgbClr val="FF631B"/>
                </a:solidFill>
              </a:rPr>
              <a:t>rewarded engine</a:t>
            </a:r>
            <a:endParaRPr i="1" sz="1100">
              <a:solidFill>
                <a:srgbClr val="FF631B"/>
              </a:solidFill>
            </a:endParaRPr>
          </a:p>
          <a:p>
            <a:pPr indent="0" lvl="0" marL="0" rtl="0" algn="l">
              <a:lnSpc>
                <a:spcPct val="115000"/>
              </a:lnSpc>
              <a:spcBef>
                <a:spcPts val="0"/>
              </a:spcBef>
              <a:spcAft>
                <a:spcPts val="0"/>
              </a:spcAft>
              <a:buClr>
                <a:schemeClr val="dk1"/>
              </a:buClr>
              <a:buSzPts val="1100"/>
              <a:buFont typeface="Arial"/>
              <a:buNone/>
            </a:pPr>
            <a:r>
              <a:rPr i="1" lang="en-US" sz="1100"/>
              <a:t>.</a:t>
            </a:r>
            <a:r>
              <a:rPr i="1" lang="en-US" sz="1100">
                <a:solidFill>
                  <a:srgbClr val="FF631B"/>
                </a:solidFill>
              </a:rPr>
              <a:t> </a:t>
            </a:r>
            <a:r>
              <a:rPr lang="en-US" sz="1100"/>
              <a:t>An</a:t>
            </a:r>
            <a:r>
              <a:rPr i="1" lang="en-US" sz="1100">
                <a:solidFill>
                  <a:srgbClr val="FF631B"/>
                </a:solidFill>
              </a:rPr>
              <a:t> economically viable </a:t>
            </a:r>
            <a:r>
              <a:rPr lang="en-US" sz="1100"/>
              <a:t>agro-agriculture</a:t>
            </a:r>
            <a:endParaRPr sz="1100"/>
          </a:p>
          <a:p>
            <a:pPr indent="0" lvl="0" marL="0" rtl="0" algn="l">
              <a:spcBef>
                <a:spcPts val="0"/>
              </a:spcBef>
              <a:spcAft>
                <a:spcPts val="0"/>
              </a:spcAft>
              <a:buNone/>
            </a:pPr>
            <a:r>
              <a:t/>
            </a:r>
            <a:endParaRPr sz="1100"/>
          </a:p>
        </p:txBody>
      </p:sp>
      <p:sp>
        <p:nvSpPr>
          <p:cNvPr id="665" name="Google Shape;665;g103b580eb55_3_34: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03b580eb55_3_4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103b580eb55_3_45: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g103b580eb55_3_45: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03b580eb55_3_5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03b580eb55_3_56: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103b580eb55_3_56: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03b580eb55_3_6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03b580eb55_3_67: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g103b580eb55_3_67: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03b580eb55_3_9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03b580eb55_3_96: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g103b580eb55_3_96: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03b580eb55_3_10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03b580eb55_3_107: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4" name="Google Shape;724;g103b580eb55_3_107:notes"/>
          <p:cNvSpPr txBox="1"/>
          <p:nvPr>
            <p:ph idx="12" type="sldNum"/>
          </p:nvPr>
        </p:nvSpPr>
        <p:spPr>
          <a:xfrm>
            <a:off x="3850443" y="9428583"/>
            <a:ext cx="2945700" cy="496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77: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5" name="Google Shape;735;p7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03b580eb55_2_1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103b580eb55_2_19: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g103b580eb55_2_19:notes"/>
          <p:cNvSpPr txBox="1"/>
          <p:nvPr>
            <p:ph idx="12" type="sldNum"/>
          </p:nvPr>
        </p:nvSpPr>
        <p:spPr>
          <a:xfrm>
            <a:off x="3850443" y="9428583"/>
            <a:ext cx="29457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03b580eb55_2_1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103b580eb55_2_11: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g103b580eb55_2_11:notes"/>
          <p:cNvSpPr txBox="1"/>
          <p:nvPr>
            <p:ph idx="12" type="sldNum"/>
          </p:nvPr>
        </p:nvSpPr>
        <p:spPr>
          <a:xfrm>
            <a:off x="3850443" y="9428583"/>
            <a:ext cx="29457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7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03b580eb55_2_2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103b580eb55_2_29: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g103b580eb55_2_29:notes"/>
          <p:cNvSpPr txBox="1"/>
          <p:nvPr>
            <p:ph idx="12" type="sldNum"/>
          </p:nvPr>
        </p:nvSpPr>
        <p:spPr>
          <a:xfrm>
            <a:off x="3850443" y="9428583"/>
            <a:ext cx="29457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03b580eb55_2_36:notes"/>
          <p:cNvSpPr txBox="1"/>
          <p:nvPr>
            <p:ph idx="1" type="body"/>
          </p:nvPr>
        </p:nvSpPr>
        <p:spPr>
          <a:xfrm>
            <a:off x="679768" y="4715153"/>
            <a:ext cx="5438100" cy="446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g103b580eb55_2_3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38: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7" name="Google Shape;797;p3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3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39: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1" name="Google Shape;811;p39: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3: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7" name="Google Shape;827;p3: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40: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p4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78: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p7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4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4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4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p44: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45: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2" name="Google Shape;892;p4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4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46: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7" name="Google Shape;907;p46: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Raleway Thin"/>
                <a:ea typeface="Raleway Thin"/>
                <a:cs typeface="Raleway Thin"/>
                <a:sym typeface="Raleway Thin"/>
              </a:rPr>
              <a:t>‹#›</a:t>
            </a:fld>
            <a:endParaRPr>
              <a:latin typeface="Raleway Thin"/>
              <a:ea typeface="Raleway Thin"/>
              <a:cs typeface="Raleway Thin"/>
              <a:sym typeface="Raleway Thi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87ab40fc47_0_1: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g87ab40fc47_0_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79: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7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0: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3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02c5eac409_0_12:notes"/>
          <p:cNvSpPr txBox="1"/>
          <p:nvPr>
            <p:ph idx="1" type="body"/>
          </p:nvPr>
        </p:nvSpPr>
        <p:spPr>
          <a:xfrm>
            <a:off x="679768" y="4715153"/>
            <a:ext cx="5438100" cy="4467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102c5eac409_0_1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1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showMasterSp="0">
  <p:cSld name="Dos objetos">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eño personalizado">
  <p:cSld name="4_Diseño personalizado">
    <p:spTree>
      <p:nvGrpSpPr>
        <p:cNvPr id="56" name="Shape 56"/>
        <p:cNvGrpSpPr/>
        <p:nvPr/>
      </p:nvGrpSpPr>
      <p:grpSpPr>
        <a:xfrm>
          <a:off x="0" y="0"/>
          <a:ext cx="0" cy="0"/>
          <a:chOff x="0" y="0"/>
          <a:chExt cx="0" cy="0"/>
        </a:xfrm>
      </p:grpSpPr>
      <p:sp>
        <p:nvSpPr>
          <p:cNvPr id="57" name="Google Shape;57;p61"/>
          <p:cNvSpPr txBox="1"/>
          <p:nvPr>
            <p:ph type="title"/>
          </p:nvPr>
        </p:nvSpPr>
        <p:spPr>
          <a:xfrm>
            <a:off x="457200" y="849087"/>
            <a:ext cx="4948238" cy="481926"/>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7200"/>
              </a:buClr>
              <a:buSzPts val="18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61"/>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p61"/>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61"/>
          <p:cNvSpPr/>
          <p:nvPr/>
        </p:nvSpPr>
        <p:spPr>
          <a:xfrm>
            <a:off x="-11980" y="4775708"/>
            <a:ext cx="9180512" cy="388220"/>
          </a:xfrm>
          <a:prstGeom prst="rect">
            <a:avLst/>
          </a:prstGeom>
          <a:gradFill>
            <a:gsLst>
              <a:gs pos="0">
                <a:srgbClr val="660066"/>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Thin"/>
              <a:ea typeface="Raleway Thin"/>
              <a:cs typeface="Raleway Thin"/>
              <a:sym typeface="Raleway Thin"/>
            </a:endParaRPr>
          </a:p>
        </p:txBody>
      </p:sp>
      <p:sp>
        <p:nvSpPr>
          <p:cNvPr id="61" name="Google Shape;61;p61"/>
          <p:cNvSpPr txBox="1"/>
          <p:nvPr/>
        </p:nvSpPr>
        <p:spPr>
          <a:xfrm>
            <a:off x="457200" y="4787691"/>
            <a:ext cx="28956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Raleway Thin"/>
                <a:ea typeface="Raleway Thin"/>
                <a:cs typeface="Raleway Thin"/>
                <a:sym typeface="Raleway Thin"/>
              </a:rPr>
              <a:t>Issue 6</a:t>
            </a:r>
            <a:endParaRPr b="0" i="0" sz="1400" u="none" cap="none" strike="noStrike">
              <a:solidFill>
                <a:srgbClr val="000000"/>
              </a:solidFill>
              <a:latin typeface="Raleway Thin"/>
              <a:ea typeface="Raleway Thin"/>
              <a:cs typeface="Raleway Thin"/>
              <a:sym typeface="Raleway Th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seño personalizado">
  <p:cSld name="5_Diseño personalizado">
    <p:spTree>
      <p:nvGrpSpPr>
        <p:cNvPr id="62" name="Shape 62"/>
        <p:cNvGrpSpPr/>
        <p:nvPr/>
      </p:nvGrpSpPr>
      <p:grpSpPr>
        <a:xfrm>
          <a:off x="0" y="0"/>
          <a:ext cx="0" cy="0"/>
          <a:chOff x="0" y="0"/>
          <a:chExt cx="0" cy="0"/>
        </a:xfrm>
      </p:grpSpPr>
      <p:sp>
        <p:nvSpPr>
          <p:cNvPr id="63" name="Google Shape;63;p62"/>
          <p:cNvSpPr txBox="1"/>
          <p:nvPr>
            <p:ph type="title"/>
          </p:nvPr>
        </p:nvSpPr>
        <p:spPr>
          <a:xfrm>
            <a:off x="457200" y="849087"/>
            <a:ext cx="4948238" cy="481926"/>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7200"/>
              </a:buClr>
              <a:buSzPts val="18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62"/>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p62"/>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62"/>
          <p:cNvSpPr/>
          <p:nvPr/>
        </p:nvSpPr>
        <p:spPr>
          <a:xfrm>
            <a:off x="-11980" y="4775708"/>
            <a:ext cx="9180512" cy="388220"/>
          </a:xfrm>
          <a:prstGeom prst="rect">
            <a:avLst/>
          </a:prstGeom>
          <a:gradFill>
            <a:gsLst>
              <a:gs pos="0">
                <a:srgbClr val="3F5B02"/>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aleway Thin"/>
              <a:ea typeface="Raleway Thin"/>
              <a:cs typeface="Raleway Thin"/>
              <a:sym typeface="Raleway Thin"/>
            </a:endParaRPr>
          </a:p>
        </p:txBody>
      </p:sp>
      <p:sp>
        <p:nvSpPr>
          <p:cNvPr id="67" name="Google Shape;67;p62"/>
          <p:cNvSpPr txBox="1"/>
          <p:nvPr/>
        </p:nvSpPr>
        <p:spPr>
          <a:xfrm>
            <a:off x="457200" y="4787691"/>
            <a:ext cx="28956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lt1"/>
                </a:solidFill>
                <a:latin typeface="Raleway Thin"/>
                <a:ea typeface="Raleway Thin"/>
                <a:cs typeface="Raleway Thin"/>
                <a:sym typeface="Raleway Thin"/>
              </a:rPr>
              <a:t>Issue 7</a:t>
            </a:r>
            <a:endParaRPr b="0" i="0" sz="1400" u="none" cap="none" strike="noStrike">
              <a:solidFill>
                <a:srgbClr val="000000"/>
              </a:solidFill>
              <a:latin typeface="Raleway Thin"/>
              <a:ea typeface="Raleway Thin"/>
              <a:cs typeface="Raleway Thin"/>
              <a:sym typeface="Raleway Th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os objetos" showMasterSp="0">
  <p:cSld name="5_Dos objetos">
    <p:spTree>
      <p:nvGrpSpPr>
        <p:cNvPr id="68" name="Shape 68"/>
        <p:cNvGrpSpPr/>
        <p:nvPr/>
      </p:nvGrpSpPr>
      <p:grpSpPr>
        <a:xfrm>
          <a:off x="0" y="0"/>
          <a:ext cx="0" cy="0"/>
          <a:chOff x="0" y="0"/>
          <a:chExt cx="0" cy="0"/>
        </a:xfrm>
      </p:grpSpPr>
      <p:pic>
        <p:nvPicPr>
          <p:cNvPr descr="20.jpg" id="69" name="Google Shape;69;g103b580eb55_2_153"/>
          <p:cNvPicPr preferRelativeResize="0"/>
          <p:nvPr/>
        </p:nvPicPr>
        <p:blipFill rotWithShape="1">
          <a:blip r:embed="rId2">
            <a:alphaModFix/>
          </a:blip>
          <a:srcRect b="0" l="0" r="0" t="8558"/>
          <a:stretch/>
        </p:blipFill>
        <p:spPr>
          <a:xfrm>
            <a:off x="0" y="3749952"/>
            <a:ext cx="9144000" cy="1393548"/>
          </a:xfrm>
          <a:prstGeom prst="rect">
            <a:avLst/>
          </a:prstGeom>
          <a:noFill/>
          <a:ln>
            <a:noFill/>
          </a:ln>
        </p:spPr>
      </p:pic>
      <p:pic>
        <p:nvPicPr>
          <p:cNvPr descr="QI logo ELO-transparent par gillis.png" id="70" name="Google Shape;70;g103b580eb55_2_153"/>
          <p:cNvPicPr preferRelativeResize="0"/>
          <p:nvPr/>
        </p:nvPicPr>
        <p:blipFill rotWithShape="1">
          <a:blip r:embed="rId3">
            <a:alphaModFix/>
          </a:blip>
          <a:srcRect b="0" l="0" r="0" t="0"/>
          <a:stretch/>
        </p:blipFill>
        <p:spPr>
          <a:xfrm>
            <a:off x="3352800" y="227841"/>
            <a:ext cx="2254831" cy="1385781"/>
          </a:xfrm>
          <a:prstGeom prst="rect">
            <a:avLst/>
          </a:prstGeom>
          <a:noFill/>
          <a:ln>
            <a:noFill/>
          </a:ln>
        </p:spPr>
      </p:pic>
      <p:sp>
        <p:nvSpPr>
          <p:cNvPr id="71" name="Google Shape;71;g103b580eb55_2_153"/>
          <p:cNvSpPr txBox="1"/>
          <p:nvPr>
            <p:ph type="title"/>
          </p:nvPr>
        </p:nvSpPr>
        <p:spPr>
          <a:xfrm>
            <a:off x="2065193" y="2189079"/>
            <a:ext cx="4948200" cy="4818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Clr>
                <a:srgbClr val="267200"/>
              </a:buClr>
              <a:buSzPts val="2800"/>
              <a:buFont typeface="Source Sans Pro"/>
              <a:buChar char="●"/>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 name="Google Shape;72;g103b580eb55_2_153"/>
          <p:cNvSpPr txBox="1"/>
          <p:nvPr>
            <p:ph idx="1" type="body"/>
          </p:nvPr>
        </p:nvSpPr>
        <p:spPr>
          <a:xfrm>
            <a:off x="2387079" y="2831186"/>
            <a:ext cx="4369800" cy="408000"/>
          </a:xfrm>
          <a:prstGeom prst="rect">
            <a:avLst/>
          </a:prstGeom>
          <a:noFill/>
          <a:ln>
            <a:noFill/>
          </a:ln>
        </p:spPr>
        <p:txBody>
          <a:bodyPr anchorCtr="0" anchor="t" bIns="45700" lIns="91425" spcFirstLastPara="1" rIns="91425" wrap="square" tIns="45700">
            <a:normAutofit/>
          </a:bodyPr>
          <a:lstStyle>
            <a:lvl1pPr indent="-228600" lvl="0" marL="457200" rtl="0" algn="ctr">
              <a:spcBef>
                <a:spcPts val="1800"/>
              </a:spcBef>
              <a:spcAft>
                <a:spcPts val="0"/>
              </a:spcAft>
              <a:buSzPts val="2600"/>
              <a:buFont typeface="Source Sans Pro"/>
              <a:buNone/>
              <a:defRPr b="1" sz="2000">
                <a:solidFill>
                  <a:srgbClr val="267200"/>
                </a:solidFill>
              </a:defRPr>
            </a:lvl1pPr>
            <a:lvl2pPr indent="-377190" lvl="1" marL="914400" rtl="0" algn="l">
              <a:spcBef>
                <a:spcPts val="600"/>
              </a:spcBef>
              <a:spcAft>
                <a:spcPts val="0"/>
              </a:spcAft>
              <a:buSzPts val="2340"/>
              <a:buChar char="○"/>
              <a:defRPr/>
            </a:lvl2pPr>
            <a:lvl3pPr indent="-377189" lvl="2" marL="1371600" rtl="0" algn="l">
              <a:spcBef>
                <a:spcPts val="600"/>
              </a:spcBef>
              <a:spcAft>
                <a:spcPts val="0"/>
              </a:spcAft>
              <a:buSzPts val="2340"/>
              <a:buChar char="■"/>
              <a:defRPr/>
            </a:lvl3pPr>
            <a:lvl4pPr indent="-377189" lvl="3" marL="1828800" rtl="0" algn="l">
              <a:spcBef>
                <a:spcPts val="600"/>
              </a:spcBef>
              <a:spcAft>
                <a:spcPts val="0"/>
              </a:spcAft>
              <a:buSzPts val="2340"/>
              <a:buChar char="●"/>
              <a:defRPr/>
            </a:lvl4pPr>
            <a:lvl5pPr indent="-377189" lvl="4" marL="2286000" rtl="0" algn="l">
              <a:spcBef>
                <a:spcPts val="600"/>
              </a:spcBef>
              <a:spcAft>
                <a:spcPts val="0"/>
              </a:spcAft>
              <a:buSzPts val="2340"/>
              <a:buChar char="○"/>
              <a:defRPr/>
            </a:lvl5pPr>
            <a:lvl6pPr indent="-377189" lvl="5" marL="2743200" rtl="0" algn="l">
              <a:spcBef>
                <a:spcPts val="360"/>
              </a:spcBef>
              <a:spcAft>
                <a:spcPts val="0"/>
              </a:spcAft>
              <a:buSzPts val="2340"/>
              <a:buChar char="■"/>
              <a:defRPr/>
            </a:lvl6pPr>
            <a:lvl7pPr indent="-377189" lvl="6" marL="3200400" rtl="0" algn="l">
              <a:spcBef>
                <a:spcPts val="360"/>
              </a:spcBef>
              <a:spcAft>
                <a:spcPts val="0"/>
              </a:spcAft>
              <a:buSzPts val="2340"/>
              <a:buChar char="●"/>
              <a:defRPr/>
            </a:lvl7pPr>
            <a:lvl8pPr indent="-377190" lvl="7" marL="3657600" rtl="0" algn="l">
              <a:spcBef>
                <a:spcPts val="360"/>
              </a:spcBef>
              <a:spcAft>
                <a:spcPts val="0"/>
              </a:spcAft>
              <a:buSzPts val="2340"/>
              <a:buChar char="○"/>
              <a:defRPr/>
            </a:lvl8pPr>
            <a:lvl9pPr indent="-377190" lvl="8" marL="4114800" rtl="0" algn="l">
              <a:spcBef>
                <a:spcPts val="360"/>
              </a:spcBef>
              <a:spcAft>
                <a:spcPts val="0"/>
              </a:spcAft>
              <a:buSzPts val="2340"/>
              <a:buChar char="■"/>
              <a:defRPr/>
            </a:lvl9pPr>
          </a:lstStyle>
          <a:p/>
        </p:txBody>
      </p:sp>
      <p:cxnSp>
        <p:nvCxnSpPr>
          <p:cNvPr id="73" name="Google Shape;73;g103b580eb55_2_153"/>
          <p:cNvCxnSpPr/>
          <p:nvPr/>
        </p:nvCxnSpPr>
        <p:spPr>
          <a:xfrm>
            <a:off x="0" y="3749952"/>
            <a:ext cx="9144000" cy="0"/>
          </a:xfrm>
          <a:prstGeom prst="straightConnector1">
            <a:avLst/>
          </a:prstGeom>
          <a:noFill/>
          <a:ln cap="flat" cmpd="sng" w="57150">
            <a:solidFill>
              <a:srgbClr val="D8E200"/>
            </a:solidFill>
            <a:prstDash val="solid"/>
            <a:round/>
            <a:headEnd len="sm" w="sm" type="none"/>
            <a:tailEnd len="sm" w="sm" type="none"/>
          </a:ln>
        </p:spPr>
      </p:cxnSp>
      <p:cxnSp>
        <p:nvCxnSpPr>
          <p:cNvPr id="74" name="Google Shape;74;g103b580eb55_2_153"/>
          <p:cNvCxnSpPr/>
          <p:nvPr/>
        </p:nvCxnSpPr>
        <p:spPr>
          <a:xfrm>
            <a:off x="0" y="3703351"/>
            <a:ext cx="9144000" cy="0"/>
          </a:xfrm>
          <a:prstGeom prst="straightConnector1">
            <a:avLst/>
          </a:prstGeom>
          <a:noFill/>
          <a:ln cap="flat" cmpd="sng" w="76200">
            <a:solidFill>
              <a:srgbClr val="267200"/>
            </a:solidFill>
            <a:prstDash val="solid"/>
            <a:round/>
            <a:headEnd len="sm" w="sm" type="none"/>
            <a:tailEnd len="sm" w="sm" type="none"/>
          </a:ln>
        </p:spPr>
      </p:cxnSp>
      <p:sp>
        <p:nvSpPr>
          <p:cNvPr id="75" name="Google Shape;75;g103b580eb55_2_153"/>
          <p:cNvSpPr txBox="1"/>
          <p:nvPr>
            <p:ph idx="10" type="dt"/>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solidFill>
                  <a:srgbClr val="000000"/>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g103b580eb55_2_153"/>
          <p:cNvSpPr txBox="1"/>
          <p:nvPr>
            <p:ph idx="11" type="ftr"/>
          </p:nvPr>
        </p:nvSpPr>
        <p:spPr>
          <a:xfrm>
            <a:off x="457200" y="4767263"/>
            <a:ext cx="2895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sz="1000">
                <a:solidFill>
                  <a:srgbClr val="000000"/>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11" name="Shape 11"/>
        <p:cNvGrpSpPr/>
        <p:nvPr/>
      </p:nvGrpSpPr>
      <p:grpSpPr>
        <a:xfrm>
          <a:off x="0" y="0"/>
          <a:ext cx="0" cy="0"/>
          <a:chOff x="0" y="0"/>
          <a:chExt cx="0" cy="0"/>
        </a:xfrm>
      </p:grpSpPr>
      <p:sp>
        <p:nvSpPr>
          <p:cNvPr id="12" name="Google Shape;12;p51"/>
          <p:cNvSpPr txBox="1"/>
          <p:nvPr>
            <p:ph type="title"/>
          </p:nvPr>
        </p:nvSpPr>
        <p:spPr>
          <a:xfrm>
            <a:off x="457200" y="849087"/>
            <a:ext cx="4948238" cy="481926"/>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7200"/>
              </a:buClr>
              <a:buSzPts val="18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51"/>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51"/>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5" name="Shape 15"/>
        <p:cNvGrpSpPr/>
        <p:nvPr/>
      </p:nvGrpSpPr>
      <p:grpSpPr>
        <a:xfrm>
          <a:off x="0" y="0"/>
          <a:ext cx="0" cy="0"/>
          <a:chOff x="0" y="0"/>
          <a:chExt cx="0" cy="0"/>
        </a:xfrm>
      </p:grpSpPr>
      <p:sp>
        <p:nvSpPr>
          <p:cNvPr id="16" name="Google Shape;16;p52"/>
          <p:cNvSpPr txBox="1"/>
          <p:nvPr>
            <p:ph type="title"/>
          </p:nvPr>
        </p:nvSpPr>
        <p:spPr>
          <a:xfrm>
            <a:off x="457200" y="849087"/>
            <a:ext cx="4948238" cy="481926"/>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7200"/>
              </a:buClr>
              <a:buSzPts val="18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52"/>
          <p:cNvSpPr txBox="1"/>
          <p:nvPr>
            <p:ph idx="1" type="body"/>
          </p:nvPr>
        </p:nvSpPr>
        <p:spPr>
          <a:xfrm>
            <a:off x="457200" y="1515666"/>
            <a:ext cx="8229600" cy="3078956"/>
          </a:xfrm>
          <a:prstGeom prst="rect">
            <a:avLst/>
          </a:prstGeom>
          <a:noFill/>
          <a:ln>
            <a:noFill/>
          </a:ln>
        </p:spPr>
        <p:txBody>
          <a:bodyPr anchorCtr="0" anchor="t" bIns="45700" lIns="91425" spcFirstLastPara="1" rIns="91425" wrap="square" tIns="45700">
            <a:normAutofit/>
          </a:bodyPr>
          <a:lstStyle>
            <a:lvl1pPr indent="-377190" lvl="0" marL="457200" marR="0" rtl="0" algn="l">
              <a:lnSpc>
                <a:spcPct val="100000"/>
              </a:lnSpc>
              <a:spcBef>
                <a:spcPts val="1800"/>
              </a:spcBef>
              <a:spcAft>
                <a:spcPts val="0"/>
              </a:spcAft>
              <a:buClr>
                <a:srgbClr val="000000"/>
              </a:buClr>
              <a:buSzPts val="2340"/>
              <a:buFont typeface="Arial"/>
              <a:buChar char="•"/>
              <a:defRPr b="0" i="0" sz="1400" u="none" cap="none" strike="noStrike">
                <a:solidFill>
                  <a:srgbClr val="000000"/>
                </a:solidFill>
                <a:latin typeface="Raleway Thin"/>
                <a:ea typeface="Raleway Thin"/>
                <a:cs typeface="Raleway Thin"/>
                <a:sym typeface="Raleway Thin"/>
              </a:defRPr>
            </a:lvl1pPr>
            <a:lvl2pPr indent="-377190" lvl="1" marL="9144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2pPr>
            <a:lvl3pPr indent="-377189" lvl="2" marL="13716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3pPr>
            <a:lvl4pPr indent="-377189" lvl="3" marL="18288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4pPr>
            <a:lvl5pPr indent="-319404" lvl="4" marL="2286000" marR="0" rtl="0" algn="l">
              <a:lnSpc>
                <a:spcPct val="100000"/>
              </a:lnSpc>
              <a:spcBef>
                <a:spcPts val="600"/>
              </a:spcBef>
              <a:spcAft>
                <a:spcPts val="0"/>
              </a:spcAft>
              <a:buClr>
                <a:srgbClr val="000000"/>
              </a:buClr>
              <a:buSzPts val="1430"/>
              <a:buFont typeface="Arial"/>
              <a:buChar char="▪"/>
              <a:defRPr b="0" i="0" sz="1400" u="none" cap="none" strike="noStrike">
                <a:solidFill>
                  <a:srgbClr val="000000"/>
                </a:solidFill>
                <a:latin typeface="Arial"/>
                <a:ea typeface="Arial"/>
                <a:cs typeface="Arial"/>
                <a:sym typeface="Arial"/>
              </a:defRPr>
            </a:lvl5pPr>
            <a:lvl6pPr indent="-377189" lvl="5" marL="27432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6pPr>
            <a:lvl7pPr indent="-377189" lvl="6" marL="32004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7pPr>
            <a:lvl8pPr indent="-377190" lvl="7" marL="36576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8pPr>
            <a:lvl9pPr indent="-377190" lvl="8" marL="41148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9pPr>
          </a:lstStyle>
          <a:p/>
        </p:txBody>
      </p:sp>
      <p:sp>
        <p:nvSpPr>
          <p:cNvPr id="18" name="Google Shape;18;p52"/>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52"/>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os objetos" showMasterSp="0">
  <p:cSld name="3_Dos objetos">
    <p:spTree>
      <p:nvGrpSpPr>
        <p:cNvPr id="20" name="Shape 2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os objetos" showMasterSp="0">
  <p:cSld name="1_Dos objetos">
    <p:spTree>
      <p:nvGrpSpPr>
        <p:cNvPr id="21" name="Shape 21"/>
        <p:cNvGrpSpPr/>
        <p:nvPr/>
      </p:nvGrpSpPr>
      <p:grpSpPr>
        <a:xfrm>
          <a:off x="0" y="0"/>
          <a:ext cx="0" cy="0"/>
          <a:chOff x="0" y="0"/>
          <a:chExt cx="0" cy="0"/>
        </a:xfrm>
      </p:grpSpPr>
      <p:pic>
        <p:nvPicPr>
          <p:cNvPr descr="03.jpg" id="22" name="Google Shape;22;p55"/>
          <p:cNvPicPr preferRelativeResize="0"/>
          <p:nvPr/>
        </p:nvPicPr>
        <p:blipFill rotWithShape="1">
          <a:blip r:embed="rId2">
            <a:alphaModFix/>
          </a:blip>
          <a:srcRect b="8559" l="0" r="0" t="0"/>
          <a:stretch/>
        </p:blipFill>
        <p:spPr>
          <a:xfrm>
            <a:off x="0" y="3749952"/>
            <a:ext cx="9144000" cy="1393548"/>
          </a:xfrm>
          <a:prstGeom prst="rect">
            <a:avLst/>
          </a:prstGeom>
          <a:noFill/>
          <a:ln>
            <a:noFill/>
          </a:ln>
        </p:spPr>
      </p:pic>
      <p:pic>
        <p:nvPicPr>
          <p:cNvPr descr="QI logo ELO-transparent par gillis.png" id="23" name="Google Shape;23;p55"/>
          <p:cNvPicPr preferRelativeResize="0"/>
          <p:nvPr/>
        </p:nvPicPr>
        <p:blipFill rotWithShape="1">
          <a:blip r:embed="rId3">
            <a:alphaModFix/>
          </a:blip>
          <a:srcRect b="0" l="0" r="0" t="0"/>
          <a:stretch/>
        </p:blipFill>
        <p:spPr>
          <a:xfrm>
            <a:off x="3352800" y="227841"/>
            <a:ext cx="2254831" cy="1385781"/>
          </a:xfrm>
          <a:prstGeom prst="rect">
            <a:avLst/>
          </a:prstGeom>
          <a:noFill/>
          <a:ln>
            <a:noFill/>
          </a:ln>
        </p:spPr>
      </p:pic>
      <p:sp>
        <p:nvSpPr>
          <p:cNvPr id="24" name="Google Shape;24;p55"/>
          <p:cNvSpPr txBox="1"/>
          <p:nvPr>
            <p:ph type="title"/>
          </p:nvPr>
        </p:nvSpPr>
        <p:spPr>
          <a:xfrm>
            <a:off x="2065193" y="2189079"/>
            <a:ext cx="4948238" cy="481926"/>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267200"/>
              </a:buClr>
              <a:buSzPts val="2800"/>
              <a:buFont typeface="Source Sans Pro"/>
              <a:buNone/>
              <a:defRPr b="0" i="0" sz="28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55"/>
          <p:cNvSpPr txBox="1"/>
          <p:nvPr>
            <p:ph idx="1" type="body"/>
          </p:nvPr>
        </p:nvSpPr>
        <p:spPr>
          <a:xfrm>
            <a:off x="2387079" y="2831186"/>
            <a:ext cx="4369843" cy="407988"/>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1800"/>
              </a:spcBef>
              <a:spcAft>
                <a:spcPts val="0"/>
              </a:spcAft>
              <a:buClr>
                <a:srgbClr val="000000"/>
              </a:buClr>
              <a:buSzPts val="2600"/>
              <a:buFont typeface="Source Sans Pro"/>
              <a:buNone/>
              <a:defRPr b="0" i="0" sz="2000" u="none" cap="none" strike="noStrike">
                <a:solidFill>
                  <a:srgbClr val="267200"/>
                </a:solidFill>
                <a:latin typeface="Raleway Thin"/>
                <a:ea typeface="Raleway Thin"/>
                <a:cs typeface="Raleway Thin"/>
                <a:sym typeface="Raleway Thin"/>
              </a:defRPr>
            </a:lvl1pPr>
            <a:lvl2pPr indent="-377190" lvl="1" marL="9144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2pPr>
            <a:lvl3pPr indent="-377189" lvl="2" marL="13716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3pPr>
            <a:lvl4pPr indent="-377189" lvl="3" marL="18288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4pPr>
            <a:lvl5pPr indent="-377189" lvl="4" marL="22860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5pPr>
            <a:lvl6pPr indent="-377189" lvl="5" marL="27432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6pPr>
            <a:lvl7pPr indent="-377189" lvl="6" marL="32004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7pPr>
            <a:lvl8pPr indent="-377190" lvl="7" marL="36576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8pPr>
            <a:lvl9pPr indent="-377190" lvl="8" marL="41148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9pPr>
          </a:lstStyle>
          <a:p/>
        </p:txBody>
      </p:sp>
      <p:cxnSp>
        <p:nvCxnSpPr>
          <p:cNvPr id="26" name="Google Shape;26;p55"/>
          <p:cNvCxnSpPr/>
          <p:nvPr/>
        </p:nvCxnSpPr>
        <p:spPr>
          <a:xfrm>
            <a:off x="0" y="3749952"/>
            <a:ext cx="9144000" cy="0"/>
          </a:xfrm>
          <a:prstGeom prst="straightConnector1">
            <a:avLst/>
          </a:prstGeom>
          <a:noFill/>
          <a:ln cap="flat" cmpd="sng" w="57150">
            <a:solidFill>
              <a:srgbClr val="D8E200"/>
            </a:solidFill>
            <a:prstDash val="solid"/>
            <a:round/>
            <a:headEnd len="sm" w="sm" type="none"/>
            <a:tailEnd len="sm" w="sm" type="none"/>
          </a:ln>
        </p:spPr>
      </p:cxnSp>
      <p:cxnSp>
        <p:nvCxnSpPr>
          <p:cNvPr id="27" name="Google Shape;27;p55"/>
          <p:cNvCxnSpPr/>
          <p:nvPr/>
        </p:nvCxnSpPr>
        <p:spPr>
          <a:xfrm>
            <a:off x="0" y="3703351"/>
            <a:ext cx="9144000" cy="0"/>
          </a:xfrm>
          <a:prstGeom prst="straightConnector1">
            <a:avLst/>
          </a:prstGeom>
          <a:noFill/>
          <a:ln cap="flat" cmpd="sng" w="76200">
            <a:solidFill>
              <a:srgbClr val="267200"/>
            </a:solidFill>
            <a:prstDash val="solid"/>
            <a:round/>
            <a:headEnd len="sm" w="sm" type="none"/>
            <a:tailEnd len="sm" w="sm" type="none"/>
          </a:ln>
        </p:spPr>
      </p:cxnSp>
      <p:sp>
        <p:nvSpPr>
          <p:cNvPr id="28" name="Google Shape;28;p55"/>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55"/>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os objetos" showMasterSp="0">
  <p:cSld name="2_Dos objetos">
    <p:spTree>
      <p:nvGrpSpPr>
        <p:cNvPr id="30" name="Shape 30"/>
        <p:cNvGrpSpPr/>
        <p:nvPr/>
      </p:nvGrpSpPr>
      <p:grpSpPr>
        <a:xfrm>
          <a:off x="0" y="0"/>
          <a:ext cx="0" cy="0"/>
          <a:chOff x="0" y="0"/>
          <a:chExt cx="0" cy="0"/>
        </a:xfrm>
      </p:grpSpPr>
      <p:pic>
        <p:nvPicPr>
          <p:cNvPr descr="09.jpg" id="31" name="Google Shape;31;p56"/>
          <p:cNvPicPr preferRelativeResize="0"/>
          <p:nvPr/>
        </p:nvPicPr>
        <p:blipFill rotWithShape="1">
          <a:blip r:embed="rId2">
            <a:alphaModFix/>
          </a:blip>
          <a:srcRect b="8559" l="0" r="0" t="0"/>
          <a:stretch/>
        </p:blipFill>
        <p:spPr>
          <a:xfrm>
            <a:off x="0" y="3749952"/>
            <a:ext cx="9144000" cy="1393548"/>
          </a:xfrm>
          <a:prstGeom prst="rect">
            <a:avLst/>
          </a:prstGeom>
          <a:noFill/>
          <a:ln>
            <a:noFill/>
          </a:ln>
        </p:spPr>
      </p:pic>
      <p:pic>
        <p:nvPicPr>
          <p:cNvPr descr="QI logo ELO-transparent par gillis.png" id="32" name="Google Shape;32;p56"/>
          <p:cNvPicPr preferRelativeResize="0"/>
          <p:nvPr/>
        </p:nvPicPr>
        <p:blipFill rotWithShape="1">
          <a:blip r:embed="rId3">
            <a:alphaModFix/>
          </a:blip>
          <a:srcRect b="0" l="0" r="0" t="0"/>
          <a:stretch/>
        </p:blipFill>
        <p:spPr>
          <a:xfrm>
            <a:off x="3352800" y="227841"/>
            <a:ext cx="2254831" cy="1385781"/>
          </a:xfrm>
          <a:prstGeom prst="rect">
            <a:avLst/>
          </a:prstGeom>
          <a:noFill/>
          <a:ln>
            <a:noFill/>
          </a:ln>
        </p:spPr>
      </p:pic>
      <p:sp>
        <p:nvSpPr>
          <p:cNvPr id="33" name="Google Shape;33;p56"/>
          <p:cNvSpPr txBox="1"/>
          <p:nvPr>
            <p:ph type="title"/>
          </p:nvPr>
        </p:nvSpPr>
        <p:spPr>
          <a:xfrm>
            <a:off x="2065193" y="2189079"/>
            <a:ext cx="4948238" cy="481926"/>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267200"/>
              </a:buClr>
              <a:buSzPts val="2800"/>
              <a:buFont typeface="Source Sans Pro"/>
              <a:buNone/>
              <a:defRPr b="0" i="0" sz="28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56"/>
          <p:cNvSpPr txBox="1"/>
          <p:nvPr>
            <p:ph idx="1" type="body"/>
          </p:nvPr>
        </p:nvSpPr>
        <p:spPr>
          <a:xfrm>
            <a:off x="2387079" y="2831186"/>
            <a:ext cx="4369843" cy="407988"/>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1800"/>
              </a:spcBef>
              <a:spcAft>
                <a:spcPts val="0"/>
              </a:spcAft>
              <a:buClr>
                <a:srgbClr val="000000"/>
              </a:buClr>
              <a:buSzPts val="2600"/>
              <a:buFont typeface="Source Sans Pro"/>
              <a:buNone/>
              <a:defRPr b="0" i="0" sz="2000" u="none" cap="none" strike="noStrike">
                <a:solidFill>
                  <a:srgbClr val="267200"/>
                </a:solidFill>
                <a:latin typeface="Raleway Thin"/>
                <a:ea typeface="Raleway Thin"/>
                <a:cs typeface="Raleway Thin"/>
                <a:sym typeface="Raleway Thin"/>
              </a:defRPr>
            </a:lvl1pPr>
            <a:lvl2pPr indent="-377190" lvl="1" marL="9144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2pPr>
            <a:lvl3pPr indent="-377189" lvl="2" marL="13716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3pPr>
            <a:lvl4pPr indent="-377189" lvl="3" marL="18288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4pPr>
            <a:lvl5pPr indent="-377189" lvl="4" marL="22860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5pPr>
            <a:lvl6pPr indent="-377189" lvl="5" marL="27432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6pPr>
            <a:lvl7pPr indent="-377189" lvl="6" marL="32004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7pPr>
            <a:lvl8pPr indent="-377190" lvl="7" marL="36576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8pPr>
            <a:lvl9pPr indent="-377190" lvl="8" marL="41148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9pPr>
          </a:lstStyle>
          <a:p/>
        </p:txBody>
      </p:sp>
      <p:cxnSp>
        <p:nvCxnSpPr>
          <p:cNvPr id="35" name="Google Shape;35;p56"/>
          <p:cNvCxnSpPr/>
          <p:nvPr/>
        </p:nvCxnSpPr>
        <p:spPr>
          <a:xfrm>
            <a:off x="0" y="3749952"/>
            <a:ext cx="9144000" cy="0"/>
          </a:xfrm>
          <a:prstGeom prst="straightConnector1">
            <a:avLst/>
          </a:prstGeom>
          <a:noFill/>
          <a:ln cap="flat" cmpd="sng" w="57150">
            <a:solidFill>
              <a:srgbClr val="D8E200"/>
            </a:solidFill>
            <a:prstDash val="solid"/>
            <a:round/>
            <a:headEnd len="sm" w="sm" type="none"/>
            <a:tailEnd len="sm" w="sm" type="none"/>
          </a:ln>
        </p:spPr>
      </p:cxnSp>
      <p:cxnSp>
        <p:nvCxnSpPr>
          <p:cNvPr id="36" name="Google Shape;36;p56"/>
          <p:cNvCxnSpPr/>
          <p:nvPr/>
        </p:nvCxnSpPr>
        <p:spPr>
          <a:xfrm>
            <a:off x="0" y="3703351"/>
            <a:ext cx="9144000" cy="0"/>
          </a:xfrm>
          <a:prstGeom prst="straightConnector1">
            <a:avLst/>
          </a:prstGeom>
          <a:noFill/>
          <a:ln cap="flat" cmpd="sng" w="76200">
            <a:solidFill>
              <a:srgbClr val="267200"/>
            </a:solidFill>
            <a:prstDash val="solid"/>
            <a:round/>
            <a:headEnd len="sm" w="sm" type="none"/>
            <a:tailEnd len="sm" w="sm" type="none"/>
          </a:ln>
        </p:spPr>
      </p:cxnSp>
      <p:sp>
        <p:nvSpPr>
          <p:cNvPr id="37" name="Google Shape;37;p56"/>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56"/>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os objetos" showMasterSp="0">
  <p:cSld name="4_Dos objetos">
    <p:spTree>
      <p:nvGrpSpPr>
        <p:cNvPr id="39" name="Shape 39"/>
        <p:cNvGrpSpPr/>
        <p:nvPr/>
      </p:nvGrpSpPr>
      <p:grpSpPr>
        <a:xfrm>
          <a:off x="0" y="0"/>
          <a:ext cx="0" cy="0"/>
          <a:chOff x="0" y="0"/>
          <a:chExt cx="0" cy="0"/>
        </a:xfrm>
      </p:grpSpPr>
      <p:pic>
        <p:nvPicPr>
          <p:cNvPr descr="19.jpg" id="40" name="Google Shape;40;p57"/>
          <p:cNvPicPr preferRelativeResize="0"/>
          <p:nvPr/>
        </p:nvPicPr>
        <p:blipFill rotWithShape="1">
          <a:blip r:embed="rId2">
            <a:alphaModFix/>
          </a:blip>
          <a:srcRect b="5501" l="0" r="0" t="0"/>
          <a:stretch/>
        </p:blipFill>
        <p:spPr>
          <a:xfrm>
            <a:off x="0" y="3703351"/>
            <a:ext cx="9144000" cy="1440149"/>
          </a:xfrm>
          <a:prstGeom prst="rect">
            <a:avLst/>
          </a:prstGeom>
          <a:noFill/>
          <a:ln>
            <a:noFill/>
          </a:ln>
        </p:spPr>
      </p:pic>
      <p:pic>
        <p:nvPicPr>
          <p:cNvPr descr="QI logo ELO-transparent par gillis.png" id="41" name="Google Shape;41;p57"/>
          <p:cNvPicPr preferRelativeResize="0"/>
          <p:nvPr/>
        </p:nvPicPr>
        <p:blipFill rotWithShape="1">
          <a:blip r:embed="rId3">
            <a:alphaModFix/>
          </a:blip>
          <a:srcRect b="0" l="0" r="0" t="0"/>
          <a:stretch/>
        </p:blipFill>
        <p:spPr>
          <a:xfrm>
            <a:off x="3352800" y="227841"/>
            <a:ext cx="2254831" cy="1385781"/>
          </a:xfrm>
          <a:prstGeom prst="rect">
            <a:avLst/>
          </a:prstGeom>
          <a:noFill/>
          <a:ln>
            <a:noFill/>
          </a:ln>
        </p:spPr>
      </p:pic>
      <p:sp>
        <p:nvSpPr>
          <p:cNvPr id="42" name="Google Shape;42;p57"/>
          <p:cNvSpPr txBox="1"/>
          <p:nvPr>
            <p:ph type="title"/>
          </p:nvPr>
        </p:nvSpPr>
        <p:spPr>
          <a:xfrm>
            <a:off x="2065193" y="2189079"/>
            <a:ext cx="4948238" cy="481926"/>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267200"/>
              </a:buClr>
              <a:buSzPts val="2800"/>
              <a:buFont typeface="Source Sans Pro"/>
              <a:buNone/>
              <a:defRPr b="0" i="0" sz="28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 name="Google Shape;43;p57"/>
          <p:cNvSpPr txBox="1"/>
          <p:nvPr>
            <p:ph idx="1" type="body"/>
          </p:nvPr>
        </p:nvSpPr>
        <p:spPr>
          <a:xfrm>
            <a:off x="2387079" y="2831186"/>
            <a:ext cx="4369843" cy="407988"/>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1800"/>
              </a:spcBef>
              <a:spcAft>
                <a:spcPts val="0"/>
              </a:spcAft>
              <a:buClr>
                <a:srgbClr val="000000"/>
              </a:buClr>
              <a:buSzPts val="2600"/>
              <a:buFont typeface="Source Sans Pro"/>
              <a:buNone/>
              <a:defRPr b="0" i="0" sz="2000" u="none" cap="none" strike="noStrike">
                <a:solidFill>
                  <a:srgbClr val="267200"/>
                </a:solidFill>
                <a:latin typeface="Raleway Thin"/>
                <a:ea typeface="Raleway Thin"/>
                <a:cs typeface="Raleway Thin"/>
                <a:sym typeface="Raleway Thin"/>
              </a:defRPr>
            </a:lvl1pPr>
            <a:lvl2pPr indent="-377190" lvl="1" marL="9144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2pPr>
            <a:lvl3pPr indent="-377189" lvl="2" marL="13716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3pPr>
            <a:lvl4pPr indent="-377189" lvl="3" marL="18288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4pPr>
            <a:lvl5pPr indent="-377189" lvl="4" marL="2286000" marR="0" rtl="0" algn="l">
              <a:lnSpc>
                <a:spcPct val="100000"/>
              </a:lnSpc>
              <a:spcBef>
                <a:spcPts val="60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5pPr>
            <a:lvl6pPr indent="-377189" lvl="5" marL="27432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6pPr>
            <a:lvl7pPr indent="-377189" lvl="6" marL="32004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7pPr>
            <a:lvl8pPr indent="-377190" lvl="7" marL="36576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8pPr>
            <a:lvl9pPr indent="-377190" lvl="8" marL="4114800" marR="0" rtl="0" algn="l">
              <a:lnSpc>
                <a:spcPct val="100000"/>
              </a:lnSpc>
              <a:spcBef>
                <a:spcPts val="360"/>
              </a:spcBef>
              <a:spcAft>
                <a:spcPts val="0"/>
              </a:spcAft>
              <a:buClr>
                <a:srgbClr val="000000"/>
              </a:buClr>
              <a:buSzPts val="2340"/>
              <a:buFont typeface="Arial"/>
              <a:buChar char="▪"/>
              <a:defRPr b="0" i="0" sz="1400" u="none" cap="none" strike="noStrike">
                <a:solidFill>
                  <a:srgbClr val="000000"/>
                </a:solidFill>
                <a:latin typeface="Arial"/>
                <a:ea typeface="Arial"/>
                <a:cs typeface="Arial"/>
                <a:sym typeface="Arial"/>
              </a:defRPr>
            </a:lvl9pPr>
          </a:lstStyle>
          <a:p/>
        </p:txBody>
      </p:sp>
      <p:cxnSp>
        <p:nvCxnSpPr>
          <p:cNvPr id="44" name="Google Shape;44;p57"/>
          <p:cNvCxnSpPr/>
          <p:nvPr/>
        </p:nvCxnSpPr>
        <p:spPr>
          <a:xfrm>
            <a:off x="0" y="3749952"/>
            <a:ext cx="9144000" cy="0"/>
          </a:xfrm>
          <a:prstGeom prst="straightConnector1">
            <a:avLst/>
          </a:prstGeom>
          <a:noFill/>
          <a:ln cap="flat" cmpd="sng" w="57150">
            <a:solidFill>
              <a:srgbClr val="D8E200"/>
            </a:solidFill>
            <a:prstDash val="solid"/>
            <a:round/>
            <a:headEnd len="sm" w="sm" type="none"/>
            <a:tailEnd len="sm" w="sm" type="none"/>
          </a:ln>
        </p:spPr>
      </p:cxnSp>
      <p:cxnSp>
        <p:nvCxnSpPr>
          <p:cNvPr id="45" name="Google Shape;45;p57"/>
          <p:cNvCxnSpPr/>
          <p:nvPr/>
        </p:nvCxnSpPr>
        <p:spPr>
          <a:xfrm>
            <a:off x="0" y="3703351"/>
            <a:ext cx="9144000" cy="0"/>
          </a:xfrm>
          <a:prstGeom prst="straightConnector1">
            <a:avLst/>
          </a:prstGeom>
          <a:noFill/>
          <a:ln cap="flat" cmpd="sng" w="76200">
            <a:solidFill>
              <a:srgbClr val="267200"/>
            </a:solidFill>
            <a:prstDash val="solid"/>
            <a:round/>
            <a:headEnd len="sm" w="sm" type="none"/>
            <a:tailEnd len="sm" w="sm" type="none"/>
          </a:ln>
        </p:spPr>
      </p:cxnSp>
      <p:sp>
        <p:nvSpPr>
          <p:cNvPr id="46" name="Google Shape;46;p57"/>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57"/>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eño personalizado">
  <p:cSld name="2_Diseño personalizado">
    <p:spTree>
      <p:nvGrpSpPr>
        <p:cNvPr id="48" name="Shape 48"/>
        <p:cNvGrpSpPr/>
        <p:nvPr/>
      </p:nvGrpSpPr>
      <p:grpSpPr>
        <a:xfrm>
          <a:off x="0" y="0"/>
          <a:ext cx="0" cy="0"/>
          <a:chOff x="0" y="0"/>
          <a:chExt cx="0" cy="0"/>
        </a:xfrm>
      </p:grpSpPr>
      <p:sp>
        <p:nvSpPr>
          <p:cNvPr id="49" name="Google Shape;49;p59"/>
          <p:cNvSpPr txBox="1"/>
          <p:nvPr>
            <p:ph type="title"/>
          </p:nvPr>
        </p:nvSpPr>
        <p:spPr>
          <a:xfrm>
            <a:off x="457200" y="849087"/>
            <a:ext cx="4948238" cy="481926"/>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7200"/>
              </a:buClr>
              <a:buSzPts val="18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0" name="Google Shape;50;p59"/>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59"/>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eño personalizado">
  <p:cSld name="3_Diseño personalizado">
    <p:spTree>
      <p:nvGrpSpPr>
        <p:cNvPr id="52" name="Shape 52"/>
        <p:cNvGrpSpPr/>
        <p:nvPr/>
      </p:nvGrpSpPr>
      <p:grpSpPr>
        <a:xfrm>
          <a:off x="0" y="0"/>
          <a:ext cx="0" cy="0"/>
          <a:chOff x="0" y="0"/>
          <a:chExt cx="0" cy="0"/>
        </a:xfrm>
      </p:grpSpPr>
      <p:sp>
        <p:nvSpPr>
          <p:cNvPr id="53" name="Google Shape;53;p60"/>
          <p:cNvSpPr txBox="1"/>
          <p:nvPr>
            <p:ph type="title"/>
          </p:nvPr>
        </p:nvSpPr>
        <p:spPr>
          <a:xfrm>
            <a:off x="457200" y="849087"/>
            <a:ext cx="4948238" cy="481926"/>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7200"/>
              </a:buClr>
              <a:buSzPts val="18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60"/>
          <p:cNvSpPr txBox="1"/>
          <p:nvPr>
            <p:ph idx="10" type="dt"/>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 name="Google Shape;55;p60"/>
          <p:cNvSpPr txBox="1"/>
          <p:nvPr>
            <p:ph idx="11" type="ftr"/>
          </p:nvPr>
        </p:nvSpPr>
        <p:spPr>
          <a:xfrm>
            <a:off x="457200" y="4767263"/>
            <a:ext cx="2895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Raleway Thin"/>
                <a:ea typeface="Raleway Thin"/>
                <a:cs typeface="Raleway Thin"/>
                <a:sym typeface="Raleway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5.png"/><Relationship Id="rId5"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42.png"/><Relationship Id="rId5" Type="http://schemas.openxmlformats.org/officeDocument/2006/relationships/image" Target="../media/image59.png"/><Relationship Id="rId6"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5.jpg"/><Relationship Id="rId5"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35.jpg"/><Relationship Id="rId5"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43.jpg"/><Relationship Id="rId5"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jp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51.jpg"/><Relationship Id="rId5" Type="http://schemas.openxmlformats.org/officeDocument/2006/relationships/image" Target="../media/image50.jpg"/><Relationship Id="rId6"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6.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7.jpg"/><Relationship Id="rId4" Type="http://schemas.openxmlformats.org/officeDocument/2006/relationships/image" Target="../media/image62.png"/><Relationship Id="rId5"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6.jpg"/><Relationship Id="rId4" Type="http://schemas.openxmlformats.org/officeDocument/2006/relationships/image" Target="../media/image10.png"/><Relationship Id="rId5"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56.jp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8.png"/><Relationship Id="rId4" Type="http://schemas.openxmlformats.org/officeDocument/2006/relationships/image" Target="../media/image10.png"/><Relationship Id="rId5"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64.png"/><Relationship Id="rId5"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64.png"/><Relationship Id="rId5"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64.png"/><Relationship Id="rId5"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64.png"/><Relationship Id="rId5"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84.jpg"/><Relationship Id="rId5"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79.png"/><Relationship Id="rId5" Type="http://schemas.openxmlformats.org/officeDocument/2006/relationships/image" Target="../media/image68.png"/><Relationship Id="rId6"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70.jpg"/><Relationship Id="rId4" Type="http://schemas.openxmlformats.org/officeDocument/2006/relationships/image" Target="../media/image79.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3.jpg"/><Relationship Id="rId5"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110.png"/><Relationship Id="rId5"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4.png"/><Relationship Id="rId4" Type="http://schemas.openxmlformats.org/officeDocument/2006/relationships/image" Target="../media/image71.jpg"/><Relationship Id="rId5" Type="http://schemas.openxmlformats.org/officeDocument/2006/relationships/image" Target="../media/image73.jpg"/><Relationship Id="rId6" Type="http://schemas.openxmlformats.org/officeDocument/2006/relationships/image" Target="../media/image7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png"/><Relationship Id="rId4" Type="http://schemas.openxmlformats.org/officeDocument/2006/relationships/image" Target="../media/image76.png"/><Relationship Id="rId5"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1.png"/><Relationship Id="rId4" Type="http://schemas.openxmlformats.org/officeDocument/2006/relationships/image" Target="../media/image10.png"/><Relationship Id="rId5" Type="http://schemas.openxmlformats.org/officeDocument/2006/relationships/image" Target="../media/image104.png"/><Relationship Id="rId6" Type="http://schemas.openxmlformats.org/officeDocument/2006/relationships/image" Target="../media/image82.png"/><Relationship Id="rId7" Type="http://schemas.openxmlformats.org/officeDocument/2006/relationships/image" Target="../media/image80.png"/><Relationship Id="rId8"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3.png"/><Relationship Id="rId4" Type="http://schemas.openxmlformats.org/officeDocument/2006/relationships/image" Target="../media/image10.png"/><Relationship Id="rId5" Type="http://schemas.openxmlformats.org/officeDocument/2006/relationships/image" Target="../media/image10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0.png"/><Relationship Id="rId4" Type="http://schemas.openxmlformats.org/officeDocument/2006/relationships/image" Target="../media/image86.png"/><Relationship Id="rId5" Type="http://schemas.openxmlformats.org/officeDocument/2006/relationships/image" Target="../media/image10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image" Target="../media/image94.jpg"/><Relationship Id="rId5" Type="http://schemas.openxmlformats.org/officeDocument/2006/relationships/image" Target="../media/image91.jpg"/><Relationship Id="rId6" Type="http://schemas.openxmlformats.org/officeDocument/2006/relationships/image" Target="../media/image8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9.png"/><Relationship Id="rId4" Type="http://schemas.openxmlformats.org/officeDocument/2006/relationships/image" Target="../media/image10.png"/><Relationship Id="rId5" Type="http://schemas.openxmlformats.org/officeDocument/2006/relationships/image" Target="../media/image10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0.png"/><Relationship Id="rId4" Type="http://schemas.openxmlformats.org/officeDocument/2006/relationships/hyperlink" Target="http://www.yfcs.eu" TargetMode="External"/><Relationship Id="rId5" Type="http://schemas.openxmlformats.org/officeDocument/2006/relationships/image" Target="../media/image108.png"/><Relationship Id="rId6" Type="http://schemas.openxmlformats.org/officeDocument/2006/relationships/image" Target="../media/image10.png"/><Relationship Id="rId7" Type="http://schemas.openxmlformats.org/officeDocument/2006/relationships/image" Target="../media/image9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5.jpg"/><Relationship Id="rId4" Type="http://schemas.openxmlformats.org/officeDocument/2006/relationships/image" Target="../media/image87.png"/><Relationship Id="rId5" Type="http://schemas.openxmlformats.org/officeDocument/2006/relationships/image" Target="../media/image107.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0.png"/><Relationship Id="rId13" Type="http://schemas.openxmlformats.org/officeDocument/2006/relationships/image" Target="../media/image21.png"/><Relationship Id="rId12"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39.png"/><Relationship Id="rId14" Type="http://schemas.openxmlformats.org/officeDocument/2006/relationships/image" Target="../media/image27.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92.jpg"/><Relationship Id="rId4" Type="http://schemas.openxmlformats.org/officeDocument/2006/relationships/image" Target="../media/image10.png"/><Relationship Id="rId5"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98.png"/><Relationship Id="rId4" Type="http://schemas.openxmlformats.org/officeDocument/2006/relationships/image" Target="../media/image10.png"/><Relationship Id="rId5" Type="http://schemas.openxmlformats.org/officeDocument/2006/relationships/image" Target="../media/image99.png"/><Relationship Id="rId6"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0.png"/><Relationship Id="rId4" Type="http://schemas.openxmlformats.org/officeDocument/2006/relationships/image" Target="../media/image101.jpg"/><Relationship Id="rId5" Type="http://schemas.openxmlformats.org/officeDocument/2006/relationships/image" Target="../media/image10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descr="Une image contenant herbe, extérieur, assis, plane&#10;&#10;Description générée automatiquement" id="81" name="Google Shape;81;p11"/>
          <p:cNvPicPr preferRelativeResize="0"/>
          <p:nvPr/>
        </p:nvPicPr>
        <p:blipFill rotWithShape="1">
          <a:blip r:embed="rId3">
            <a:alphaModFix/>
          </a:blip>
          <a:srcRect b="4202" l="49839" r="5442" t="8062"/>
          <a:stretch/>
        </p:blipFill>
        <p:spPr>
          <a:xfrm>
            <a:off x="5369442" y="-10883"/>
            <a:ext cx="4210493" cy="5154375"/>
          </a:xfrm>
          <a:prstGeom prst="rect">
            <a:avLst/>
          </a:prstGeom>
          <a:noFill/>
          <a:ln>
            <a:noFill/>
          </a:ln>
        </p:spPr>
      </p:pic>
      <p:pic>
        <p:nvPicPr>
          <p:cNvPr descr="Une image contenant assiette&#10;&#10;Description générée automatiquement" id="82" name="Google Shape;82;p11"/>
          <p:cNvPicPr preferRelativeResize="0"/>
          <p:nvPr/>
        </p:nvPicPr>
        <p:blipFill rotWithShape="1">
          <a:blip r:embed="rId4">
            <a:alphaModFix/>
          </a:blip>
          <a:srcRect b="0" l="0" r="0" t="0"/>
          <a:stretch/>
        </p:blipFill>
        <p:spPr>
          <a:xfrm>
            <a:off x="292946" y="0"/>
            <a:ext cx="1669944" cy="1076446"/>
          </a:xfrm>
          <a:prstGeom prst="rect">
            <a:avLst/>
          </a:prstGeom>
          <a:noFill/>
          <a:ln>
            <a:noFill/>
          </a:ln>
        </p:spPr>
      </p:pic>
      <p:sp>
        <p:nvSpPr>
          <p:cNvPr id="83" name="Google Shape;83;p11"/>
          <p:cNvSpPr/>
          <p:nvPr/>
        </p:nvSpPr>
        <p:spPr>
          <a:xfrm>
            <a:off x="1238491" y="1944548"/>
            <a:ext cx="3750300" cy="144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Raleway Thin"/>
                <a:ea typeface="Raleway Thin"/>
                <a:cs typeface="Raleway Thin"/>
                <a:sym typeface="Raleway Thin"/>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Raleway Thin"/>
                <a:ea typeface="Raleway Thin"/>
                <a:cs typeface="Raleway Thin"/>
                <a:sym typeface="Raleway Thin"/>
              </a:rPr>
              <a:t>European Policy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Raleway Thin"/>
                <a:ea typeface="Raleway Thin"/>
                <a:cs typeface="Raleway Thin"/>
                <a:sym typeface="Raleway Thin"/>
              </a:rPr>
              <a:t>The EU Green Deal and land management</a:t>
            </a:r>
            <a:endParaRPr b="0" i="0" sz="2000" u="none" cap="none" strike="noStrike">
              <a:solidFill>
                <a:srgbClr val="000000"/>
              </a:solidFill>
              <a:latin typeface="Raleway Thin"/>
              <a:ea typeface="Raleway Thin"/>
              <a:cs typeface="Raleway Thin"/>
              <a:sym typeface="Raleway Thin"/>
            </a:endParaRPr>
          </a:p>
        </p:txBody>
      </p:sp>
      <p:pic>
        <p:nvPicPr>
          <p:cNvPr descr="Une image contenant herbe, extérieur, assis, plane&#10;&#10;Description générée automatiquement" id="84" name="Google Shape;84;p11"/>
          <p:cNvPicPr preferRelativeResize="0"/>
          <p:nvPr/>
        </p:nvPicPr>
        <p:blipFill rotWithShape="1">
          <a:blip r:embed="rId5">
            <a:alphaModFix/>
          </a:blip>
          <a:srcRect b="23511" l="12860" r="76070" t="31679"/>
          <a:stretch/>
        </p:blipFill>
        <p:spPr>
          <a:xfrm>
            <a:off x="0" y="1243636"/>
            <a:ext cx="1051814" cy="2656227"/>
          </a:xfrm>
          <a:prstGeom prst="rect">
            <a:avLst/>
          </a:prstGeom>
          <a:noFill/>
          <a:ln>
            <a:noFill/>
          </a:ln>
        </p:spPr>
      </p:pic>
      <p:cxnSp>
        <p:nvCxnSpPr>
          <p:cNvPr id="85" name="Google Shape;85;p11"/>
          <p:cNvCxnSpPr/>
          <p:nvPr/>
        </p:nvCxnSpPr>
        <p:spPr>
          <a:xfrm>
            <a:off x="3886200" y="763929"/>
            <a:ext cx="1218300" cy="0"/>
          </a:xfrm>
          <a:prstGeom prst="straightConnector1">
            <a:avLst/>
          </a:prstGeom>
          <a:noFill/>
          <a:ln cap="flat" cmpd="sng" w="34925">
            <a:solidFill>
              <a:srgbClr val="CBCC07"/>
            </a:solidFill>
            <a:prstDash val="solid"/>
            <a:round/>
            <a:headEnd len="sm" w="sm" type="none"/>
            <a:tailEnd len="sm" w="sm" type="none"/>
          </a:ln>
        </p:spPr>
      </p:cxnSp>
      <p:sp>
        <p:nvSpPr>
          <p:cNvPr id="86" name="Google Shape;86;p11"/>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sp>
        <p:nvSpPr>
          <p:cNvPr id="87" name="Google Shape;87;p11"/>
          <p:cNvSpPr/>
          <p:nvPr/>
        </p:nvSpPr>
        <p:spPr>
          <a:xfrm>
            <a:off x="1285779" y="4105311"/>
            <a:ext cx="3405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CBCC07"/>
                </a:solidFill>
                <a:latin typeface="Raleway"/>
                <a:ea typeface="Raleway"/>
                <a:cs typeface="Raleway"/>
                <a:sym typeface="Raleway"/>
              </a:rPr>
              <a:t>Thierry de l’Escaille, Secretary General</a:t>
            </a:r>
            <a:endParaRPr b="0" i="0" sz="1400" u="none" cap="none" strike="noStrike">
              <a:solidFill>
                <a:srgbClr val="CBCC07"/>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CBCC07"/>
                </a:solidFill>
                <a:latin typeface="Raleway"/>
                <a:ea typeface="Raleway"/>
                <a:cs typeface="Raleway"/>
                <a:sym typeface="Raleway"/>
              </a:rPr>
              <a:t>France, 1</a:t>
            </a:r>
            <a:r>
              <a:rPr b="0" baseline="30000" i="0" lang="en-US" sz="1400" u="none" cap="none" strike="noStrike">
                <a:solidFill>
                  <a:srgbClr val="CBCC07"/>
                </a:solidFill>
                <a:latin typeface="Raleway"/>
                <a:ea typeface="Raleway"/>
                <a:cs typeface="Raleway"/>
                <a:sym typeface="Raleway"/>
              </a:rPr>
              <a:t>st</a:t>
            </a:r>
            <a:r>
              <a:rPr b="0" i="0" lang="en-US" sz="1400" u="none" cap="none" strike="noStrike">
                <a:solidFill>
                  <a:srgbClr val="CBCC07"/>
                </a:solidFill>
                <a:latin typeface="Raleway"/>
                <a:ea typeface="Raleway"/>
                <a:cs typeface="Raleway"/>
                <a:sym typeface="Raleway"/>
              </a:rPr>
              <a:t> December 2021</a:t>
            </a:r>
            <a:endParaRPr b="0" i="0" sz="1400" u="none" cap="none" strike="noStrike">
              <a:solidFill>
                <a:srgbClr val="CBCC07"/>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102c5eac409_0_30"/>
          <p:cNvSpPr txBox="1"/>
          <p:nvPr>
            <p:ph type="title"/>
          </p:nvPr>
        </p:nvSpPr>
        <p:spPr>
          <a:xfrm>
            <a:off x="5164125" y="285325"/>
            <a:ext cx="3910500" cy="855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CAP reform: Delegated &amp; </a:t>
            </a:r>
            <a:endParaRPr b="1" sz="2400">
              <a:solidFill>
                <a:srgbClr val="CBCC07"/>
              </a:solidFill>
              <a:latin typeface="Raleway"/>
              <a:ea typeface="Raleway"/>
              <a:cs typeface="Raleway"/>
              <a:sym typeface="Raleway"/>
            </a:endParaRPr>
          </a:p>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Implementing acts</a:t>
            </a:r>
            <a:endParaRPr b="1" sz="2400">
              <a:solidFill>
                <a:srgbClr val="CBCC07"/>
              </a:solidFill>
              <a:latin typeface="Raleway"/>
              <a:ea typeface="Raleway"/>
              <a:cs typeface="Raleway"/>
              <a:sym typeface="Raleway"/>
            </a:endParaRPr>
          </a:p>
        </p:txBody>
      </p:sp>
      <p:grpSp>
        <p:nvGrpSpPr>
          <p:cNvPr id="192" name="Google Shape;192;g102c5eac409_0_30"/>
          <p:cNvGrpSpPr/>
          <p:nvPr/>
        </p:nvGrpSpPr>
        <p:grpSpPr>
          <a:xfrm>
            <a:off x="292946" y="0"/>
            <a:ext cx="4811429" cy="1076446"/>
            <a:chOff x="292946" y="0"/>
            <a:chExt cx="4811429" cy="1076446"/>
          </a:xfrm>
        </p:grpSpPr>
        <p:pic>
          <p:nvPicPr>
            <p:cNvPr descr="Une image contenant assiette&#10;&#10;Description générée automatiquement" id="193" name="Google Shape;193;g102c5eac409_0_30"/>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194" name="Google Shape;194;g102c5eac409_0_30"/>
            <p:cNvCxnSpPr/>
            <p:nvPr/>
          </p:nvCxnSpPr>
          <p:spPr>
            <a:xfrm flipH="1" rot="10800000">
              <a:off x="2104675" y="764000"/>
              <a:ext cx="2999700" cy="25800"/>
            </a:xfrm>
            <a:prstGeom prst="straightConnector1">
              <a:avLst/>
            </a:prstGeom>
            <a:noFill/>
            <a:ln cap="flat" cmpd="sng" w="34925">
              <a:solidFill>
                <a:srgbClr val="CBCC07"/>
              </a:solidFill>
              <a:prstDash val="solid"/>
              <a:round/>
              <a:headEnd len="sm" w="sm" type="none"/>
              <a:tailEnd len="sm" w="sm" type="none"/>
            </a:ln>
          </p:spPr>
        </p:cxnSp>
      </p:grpSp>
      <p:sp>
        <p:nvSpPr>
          <p:cNvPr id="195" name="Google Shape;195;g102c5eac409_0_30"/>
          <p:cNvSpPr txBox="1"/>
          <p:nvPr/>
        </p:nvSpPr>
        <p:spPr>
          <a:xfrm>
            <a:off x="2535175" y="1506900"/>
            <a:ext cx="6484500" cy="308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IA on the CAP Plan content</a:t>
            </a:r>
            <a:r>
              <a:rPr b="1" lang="en-US" sz="1700"/>
              <a:t>:</a:t>
            </a:r>
            <a:r>
              <a:rPr lang="en-US" sz="1500"/>
              <a:t> </a:t>
            </a:r>
            <a:endParaRPr sz="1500"/>
          </a:p>
          <a:p>
            <a:pPr indent="0" lvl="0" marL="0" rtl="0" algn="l">
              <a:lnSpc>
                <a:spcPct val="115000"/>
              </a:lnSpc>
              <a:spcBef>
                <a:spcPts val="0"/>
              </a:spcBef>
              <a:spcAft>
                <a:spcPts val="0"/>
              </a:spcAft>
              <a:buNone/>
            </a:pPr>
            <a:r>
              <a:rPr lang="en-US" sz="1500"/>
              <a:t>•Strategic statement</a:t>
            </a:r>
            <a:endParaRPr sz="1500"/>
          </a:p>
          <a:p>
            <a:pPr indent="0" lvl="0" marL="0" rtl="0" algn="l">
              <a:lnSpc>
                <a:spcPct val="115000"/>
              </a:lnSpc>
              <a:spcBef>
                <a:spcPts val="0"/>
              </a:spcBef>
              <a:spcAft>
                <a:spcPts val="0"/>
              </a:spcAft>
              <a:buNone/>
            </a:pPr>
            <a:r>
              <a:rPr lang="en-US" sz="1500"/>
              <a:t>•Assessment of needs, intervention strategy, context indicators and target plan</a:t>
            </a:r>
            <a:endParaRPr sz="1500"/>
          </a:p>
          <a:p>
            <a:pPr indent="0" lvl="0" marL="0" rtl="0" algn="l">
              <a:lnSpc>
                <a:spcPct val="115000"/>
              </a:lnSpc>
              <a:spcBef>
                <a:spcPts val="0"/>
              </a:spcBef>
              <a:spcAft>
                <a:spcPts val="0"/>
              </a:spcAft>
              <a:buNone/>
            </a:pPr>
            <a:r>
              <a:rPr lang="en-US" sz="1500"/>
              <a:t>•Consistency of the strategy</a:t>
            </a:r>
            <a:endParaRPr sz="1500"/>
          </a:p>
          <a:p>
            <a:pPr indent="0" lvl="0" marL="0" rtl="0" algn="l">
              <a:lnSpc>
                <a:spcPct val="115000"/>
              </a:lnSpc>
              <a:spcBef>
                <a:spcPts val="0"/>
              </a:spcBef>
              <a:spcAft>
                <a:spcPts val="0"/>
              </a:spcAft>
              <a:buNone/>
            </a:pPr>
            <a:r>
              <a:rPr lang="en-US" sz="1500"/>
              <a:t>•Elements common to several interventions</a:t>
            </a:r>
            <a:endParaRPr sz="1500"/>
          </a:p>
          <a:p>
            <a:pPr indent="0" lvl="0" marL="0" rtl="0" algn="l">
              <a:lnSpc>
                <a:spcPct val="115000"/>
              </a:lnSpc>
              <a:spcBef>
                <a:spcPts val="0"/>
              </a:spcBef>
              <a:spcAft>
                <a:spcPts val="0"/>
              </a:spcAft>
              <a:buNone/>
            </a:pPr>
            <a:r>
              <a:rPr lang="en-US" sz="1500"/>
              <a:t>•Description of the interventions</a:t>
            </a:r>
            <a:endParaRPr sz="1500"/>
          </a:p>
          <a:p>
            <a:pPr indent="0" lvl="0" marL="0" rtl="0" algn="l">
              <a:lnSpc>
                <a:spcPct val="115000"/>
              </a:lnSpc>
              <a:spcBef>
                <a:spcPts val="0"/>
              </a:spcBef>
              <a:spcAft>
                <a:spcPts val="0"/>
              </a:spcAft>
              <a:buNone/>
            </a:pPr>
            <a:r>
              <a:rPr lang="en-US" sz="1500"/>
              <a:t>•Financial plan</a:t>
            </a:r>
            <a:endParaRPr sz="1500"/>
          </a:p>
          <a:p>
            <a:pPr indent="0" lvl="0" marL="0" rtl="0" algn="l">
              <a:lnSpc>
                <a:spcPct val="115000"/>
              </a:lnSpc>
              <a:spcBef>
                <a:spcPts val="0"/>
              </a:spcBef>
              <a:spcAft>
                <a:spcPts val="0"/>
              </a:spcAft>
              <a:buNone/>
            </a:pPr>
            <a:r>
              <a:rPr lang="en-US" sz="1500"/>
              <a:t>•Governance system and coordination</a:t>
            </a:r>
            <a:endParaRPr sz="1500"/>
          </a:p>
          <a:p>
            <a:pPr indent="0" lvl="0" marL="0" rtl="0" algn="l">
              <a:lnSpc>
                <a:spcPct val="115000"/>
              </a:lnSpc>
              <a:spcBef>
                <a:spcPts val="0"/>
              </a:spcBef>
              <a:spcAft>
                <a:spcPts val="0"/>
              </a:spcAft>
              <a:buNone/>
            </a:pPr>
            <a:r>
              <a:rPr lang="en-US" sz="1500"/>
              <a:t>•Modernisation</a:t>
            </a:r>
            <a:endParaRPr sz="1500"/>
          </a:p>
          <a:p>
            <a:pPr indent="0" lvl="0" marL="0" rtl="0" algn="l">
              <a:lnSpc>
                <a:spcPct val="115000"/>
              </a:lnSpc>
              <a:spcBef>
                <a:spcPts val="0"/>
              </a:spcBef>
              <a:spcAft>
                <a:spcPts val="0"/>
              </a:spcAft>
              <a:buNone/>
            </a:pPr>
            <a:r>
              <a:rPr lang="en-US" sz="1500"/>
              <a:t>•Annexes</a:t>
            </a:r>
            <a:endParaRPr sz="1600">
              <a:solidFill>
                <a:schemeClr val="dk1"/>
              </a:solidFill>
            </a:endParaRPr>
          </a:p>
        </p:txBody>
      </p:sp>
      <p:sp>
        <p:nvSpPr>
          <p:cNvPr id="196" name="Google Shape;196;g102c5eac409_0_30"/>
          <p:cNvSpPr txBox="1"/>
          <p:nvPr/>
        </p:nvSpPr>
        <p:spPr>
          <a:xfrm>
            <a:off x="5483575" y="4216425"/>
            <a:ext cx="3536100" cy="677100"/>
          </a:xfrm>
          <a:prstGeom prst="rect">
            <a:avLst/>
          </a:prstGeom>
          <a:solidFill>
            <a:srgbClr val="B6D7A8"/>
          </a:solid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US" sz="1600"/>
              <a:t>Discussed with MS experts on 5/10,18/10 and 23/11</a:t>
            </a:r>
            <a:endParaRPr sz="1600"/>
          </a:p>
        </p:txBody>
      </p:sp>
      <p:pic>
        <p:nvPicPr>
          <p:cNvPr id="197" name="Google Shape;197;g102c5eac409_0_30"/>
          <p:cNvPicPr preferRelativeResize="0"/>
          <p:nvPr/>
        </p:nvPicPr>
        <p:blipFill>
          <a:blip r:embed="rId4">
            <a:alphaModFix/>
          </a:blip>
          <a:stretch>
            <a:fillRect/>
          </a:stretch>
        </p:blipFill>
        <p:spPr>
          <a:xfrm>
            <a:off x="42200" y="1320696"/>
            <a:ext cx="1991421" cy="37622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02c5eac409_0_42"/>
          <p:cNvSpPr txBox="1"/>
          <p:nvPr>
            <p:ph type="title"/>
          </p:nvPr>
        </p:nvSpPr>
        <p:spPr>
          <a:xfrm>
            <a:off x="5388775" y="322050"/>
            <a:ext cx="3447300" cy="808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CAP reform: Status of the Strategic Plans</a:t>
            </a:r>
            <a:endParaRPr b="1" sz="2400">
              <a:solidFill>
                <a:srgbClr val="CBCC07"/>
              </a:solidFill>
              <a:latin typeface="Raleway"/>
              <a:ea typeface="Raleway"/>
              <a:cs typeface="Raleway"/>
              <a:sym typeface="Raleway"/>
            </a:endParaRPr>
          </a:p>
        </p:txBody>
      </p:sp>
      <p:grpSp>
        <p:nvGrpSpPr>
          <p:cNvPr id="203" name="Google Shape;203;g102c5eac409_0_42"/>
          <p:cNvGrpSpPr/>
          <p:nvPr/>
        </p:nvGrpSpPr>
        <p:grpSpPr>
          <a:xfrm>
            <a:off x="292947" y="0"/>
            <a:ext cx="4811429" cy="1076446"/>
            <a:chOff x="292946" y="0"/>
            <a:chExt cx="4811429" cy="1076446"/>
          </a:xfrm>
        </p:grpSpPr>
        <p:pic>
          <p:nvPicPr>
            <p:cNvPr descr="Une image contenant assiette&#10;&#10;Description générée automatiquement" id="204" name="Google Shape;204;g102c5eac409_0_42"/>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205" name="Google Shape;205;g102c5eac409_0_42"/>
            <p:cNvCxnSpPr/>
            <p:nvPr/>
          </p:nvCxnSpPr>
          <p:spPr>
            <a:xfrm flipH="1" rot="10800000">
              <a:off x="2104675" y="764000"/>
              <a:ext cx="2999700" cy="25800"/>
            </a:xfrm>
            <a:prstGeom prst="straightConnector1">
              <a:avLst/>
            </a:prstGeom>
            <a:noFill/>
            <a:ln cap="flat" cmpd="sng" w="34925">
              <a:solidFill>
                <a:srgbClr val="CBCC07"/>
              </a:solidFill>
              <a:prstDash val="solid"/>
              <a:round/>
              <a:headEnd len="sm" w="sm" type="none"/>
              <a:tailEnd len="sm" w="sm" type="none"/>
            </a:ln>
          </p:spPr>
        </p:cxnSp>
      </p:grpSp>
      <p:sp>
        <p:nvSpPr>
          <p:cNvPr id="206" name="Google Shape;206;g102c5eac409_0_42"/>
          <p:cNvSpPr txBox="1"/>
          <p:nvPr/>
        </p:nvSpPr>
        <p:spPr>
          <a:xfrm>
            <a:off x="6553550" y="3977650"/>
            <a:ext cx="2564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(This is based on information available to the </a:t>
            </a:r>
            <a:r>
              <a:rPr lang="en-US"/>
              <a:t>Commission</a:t>
            </a:r>
            <a:r>
              <a:rPr lang="en-US"/>
              <a:t>)</a:t>
            </a:r>
            <a:endParaRPr/>
          </a:p>
        </p:txBody>
      </p:sp>
      <p:pic>
        <p:nvPicPr>
          <p:cNvPr id="207" name="Google Shape;207;g102c5eac409_0_42"/>
          <p:cNvPicPr preferRelativeResize="0"/>
          <p:nvPr/>
        </p:nvPicPr>
        <p:blipFill>
          <a:blip r:embed="rId4">
            <a:alphaModFix/>
          </a:blip>
          <a:stretch>
            <a:fillRect/>
          </a:stretch>
        </p:blipFill>
        <p:spPr>
          <a:xfrm>
            <a:off x="0" y="1315525"/>
            <a:ext cx="6553551" cy="3827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6576024" y="194675"/>
            <a:ext cx="2388600" cy="784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CAP reform</a:t>
            </a:r>
            <a:br>
              <a:rPr b="1" lang="en-US" sz="2400">
                <a:solidFill>
                  <a:srgbClr val="CBCC07"/>
                </a:solidFill>
                <a:latin typeface="Raleway"/>
                <a:ea typeface="Raleway"/>
                <a:cs typeface="Raleway"/>
                <a:sym typeface="Raleway"/>
              </a:rPr>
            </a:br>
            <a:r>
              <a:rPr b="1" lang="en-US" sz="2400">
                <a:solidFill>
                  <a:srgbClr val="CBCC07"/>
                </a:solidFill>
                <a:latin typeface="Raleway"/>
                <a:ea typeface="Raleway"/>
                <a:cs typeface="Raleway"/>
                <a:sym typeface="Raleway"/>
              </a:rPr>
              <a:t>Transition</a:t>
            </a:r>
            <a:endParaRPr b="1" sz="2400">
              <a:solidFill>
                <a:srgbClr val="CBCC07"/>
              </a:solidFill>
              <a:latin typeface="Raleway"/>
              <a:ea typeface="Raleway"/>
              <a:cs typeface="Raleway"/>
              <a:sym typeface="Raleway"/>
            </a:endParaRPr>
          </a:p>
        </p:txBody>
      </p:sp>
      <p:grpSp>
        <p:nvGrpSpPr>
          <p:cNvPr id="213" name="Google Shape;213;p31"/>
          <p:cNvGrpSpPr/>
          <p:nvPr/>
        </p:nvGrpSpPr>
        <p:grpSpPr>
          <a:xfrm>
            <a:off x="292947" y="0"/>
            <a:ext cx="5897729" cy="1076446"/>
            <a:chOff x="292946" y="0"/>
            <a:chExt cx="5897729" cy="1076446"/>
          </a:xfrm>
        </p:grpSpPr>
        <p:pic>
          <p:nvPicPr>
            <p:cNvPr descr="Une image contenant assiette&#10;&#10;Description générée automatiquement" id="214" name="Google Shape;214;p31"/>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215" name="Google Shape;215;p31"/>
            <p:cNvCxnSpPr/>
            <p:nvPr/>
          </p:nvCxnSpPr>
          <p:spPr>
            <a:xfrm flipH="1" rot="10800000">
              <a:off x="2104675" y="763100"/>
              <a:ext cx="4086000" cy="26700"/>
            </a:xfrm>
            <a:prstGeom prst="straightConnector1">
              <a:avLst/>
            </a:prstGeom>
            <a:noFill/>
            <a:ln cap="flat" cmpd="sng" w="34925">
              <a:solidFill>
                <a:srgbClr val="CBCC07"/>
              </a:solidFill>
              <a:prstDash val="solid"/>
              <a:round/>
              <a:headEnd len="sm" w="sm" type="none"/>
              <a:tailEnd len="sm" w="sm" type="none"/>
            </a:ln>
          </p:spPr>
        </p:cxnSp>
      </p:grpSp>
      <p:sp>
        <p:nvSpPr>
          <p:cNvPr id="216" name="Google Shape;216;p31"/>
          <p:cNvSpPr/>
          <p:nvPr/>
        </p:nvSpPr>
        <p:spPr>
          <a:xfrm>
            <a:off x="1081420" y="1321235"/>
            <a:ext cx="7812698" cy="784367"/>
          </a:xfrm>
          <a:prstGeom prst="rightArrow">
            <a:avLst>
              <a:gd fmla="val 50000" name="adj1"/>
              <a:gd fmla="val 50000" name="adj2"/>
            </a:avLst>
          </a:prstGeom>
          <a:solidFill>
            <a:srgbClr val="61A6EA"/>
          </a:solidFill>
          <a:ln cap="flat" cmpd="sng" w="9525">
            <a:solidFill>
              <a:srgbClr val="13317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grpSp>
        <p:nvGrpSpPr>
          <p:cNvPr id="217" name="Google Shape;217;p31"/>
          <p:cNvGrpSpPr/>
          <p:nvPr/>
        </p:nvGrpSpPr>
        <p:grpSpPr>
          <a:xfrm>
            <a:off x="1763556" y="1571266"/>
            <a:ext cx="4994489" cy="375182"/>
            <a:chOff x="2123465" y="2989140"/>
            <a:chExt cx="7008812" cy="407295"/>
          </a:xfrm>
        </p:grpSpPr>
        <p:sp>
          <p:nvSpPr>
            <p:cNvPr id="218" name="Google Shape;218;p31"/>
            <p:cNvSpPr txBox="1"/>
            <p:nvPr/>
          </p:nvSpPr>
          <p:spPr>
            <a:xfrm>
              <a:off x="2123465" y="2992315"/>
              <a:ext cx="1152525" cy="4009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2020</a:t>
              </a:r>
              <a:endParaRPr/>
            </a:p>
          </p:txBody>
        </p:sp>
        <p:sp>
          <p:nvSpPr>
            <p:cNvPr id="219" name="Google Shape;219;p31"/>
            <p:cNvSpPr txBox="1"/>
            <p:nvPr/>
          </p:nvSpPr>
          <p:spPr>
            <a:xfrm>
              <a:off x="3572852" y="2995490"/>
              <a:ext cx="1152525" cy="4009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2021</a:t>
              </a:r>
              <a:endParaRPr/>
            </a:p>
          </p:txBody>
        </p:sp>
        <p:sp>
          <p:nvSpPr>
            <p:cNvPr id="220" name="Google Shape;220;p31"/>
            <p:cNvSpPr txBox="1"/>
            <p:nvPr/>
          </p:nvSpPr>
          <p:spPr>
            <a:xfrm>
              <a:off x="5022240" y="2992315"/>
              <a:ext cx="1152525" cy="4009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2022</a:t>
              </a:r>
              <a:endParaRPr/>
            </a:p>
          </p:txBody>
        </p:sp>
        <p:sp>
          <p:nvSpPr>
            <p:cNvPr id="221" name="Google Shape;221;p31"/>
            <p:cNvSpPr txBox="1"/>
            <p:nvPr/>
          </p:nvSpPr>
          <p:spPr>
            <a:xfrm>
              <a:off x="6484327" y="2992315"/>
              <a:ext cx="1152525" cy="4009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2023</a:t>
              </a:r>
              <a:endParaRPr/>
            </a:p>
          </p:txBody>
        </p:sp>
        <p:sp>
          <p:nvSpPr>
            <p:cNvPr id="222" name="Google Shape;222;p31"/>
            <p:cNvSpPr txBox="1"/>
            <p:nvPr/>
          </p:nvSpPr>
          <p:spPr>
            <a:xfrm>
              <a:off x="7979752" y="2989140"/>
              <a:ext cx="1152525" cy="4009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2024</a:t>
              </a:r>
              <a:endParaRPr/>
            </a:p>
          </p:txBody>
        </p:sp>
      </p:grpSp>
      <p:sp>
        <p:nvSpPr>
          <p:cNvPr id="223" name="Google Shape;223;p31"/>
          <p:cNvSpPr/>
          <p:nvPr/>
        </p:nvSpPr>
        <p:spPr>
          <a:xfrm>
            <a:off x="4749714" y="3940756"/>
            <a:ext cx="4266009" cy="877491"/>
          </a:xfrm>
          <a:prstGeom prst="rightArrow">
            <a:avLst>
              <a:gd fmla="val 50000" name="adj1"/>
              <a:gd fmla="val 27046" name="adj2"/>
            </a:avLst>
          </a:prstGeom>
          <a:solidFill>
            <a:schemeClr val="accent5"/>
          </a:solidFill>
          <a:ln cap="flat" cmpd="sng" w="9525">
            <a:solidFill>
              <a:srgbClr val="13317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24" name="Google Shape;224;p31"/>
          <p:cNvSpPr txBox="1"/>
          <p:nvPr/>
        </p:nvSpPr>
        <p:spPr>
          <a:xfrm>
            <a:off x="5072301" y="4238190"/>
            <a:ext cx="3454460" cy="3000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50" u="none" cap="none" strike="noStrike">
                <a:solidFill>
                  <a:srgbClr val="000000"/>
                </a:solidFill>
                <a:latin typeface="Arial"/>
                <a:ea typeface="Arial"/>
                <a:cs typeface="Arial"/>
                <a:sym typeface="Arial"/>
              </a:rPr>
              <a:t>CAP STRATEGIC PLANS      2023-2027</a:t>
            </a:r>
            <a:endParaRPr/>
          </a:p>
        </p:txBody>
      </p:sp>
      <p:cxnSp>
        <p:nvCxnSpPr>
          <p:cNvPr id="225" name="Google Shape;225;p31"/>
          <p:cNvCxnSpPr/>
          <p:nvPr/>
        </p:nvCxnSpPr>
        <p:spPr>
          <a:xfrm>
            <a:off x="4742957" y="3098151"/>
            <a:ext cx="0" cy="1141809"/>
          </a:xfrm>
          <a:prstGeom prst="straightConnector1">
            <a:avLst/>
          </a:prstGeom>
          <a:noFill/>
          <a:ln cap="flat" cmpd="sng" w="38100">
            <a:solidFill>
              <a:schemeClr val="accent2"/>
            </a:solidFill>
            <a:prstDash val="solid"/>
            <a:round/>
            <a:headEnd len="med" w="med" type="none"/>
            <a:tailEnd len="med" w="med" type="none"/>
          </a:ln>
        </p:spPr>
      </p:cxnSp>
      <p:grpSp>
        <p:nvGrpSpPr>
          <p:cNvPr id="226" name="Google Shape;226;p31"/>
          <p:cNvGrpSpPr/>
          <p:nvPr/>
        </p:nvGrpSpPr>
        <p:grpSpPr>
          <a:xfrm>
            <a:off x="212960" y="2143822"/>
            <a:ext cx="5723793" cy="651272"/>
            <a:chOff x="105509" y="1473079"/>
            <a:chExt cx="7631724" cy="868362"/>
          </a:xfrm>
        </p:grpSpPr>
        <p:sp>
          <p:nvSpPr>
            <p:cNvPr id="227" name="Google Shape;227;p31"/>
            <p:cNvSpPr/>
            <p:nvPr/>
          </p:nvSpPr>
          <p:spPr>
            <a:xfrm>
              <a:off x="105509" y="1473079"/>
              <a:ext cx="3303832" cy="868362"/>
            </a:xfrm>
            <a:prstGeom prst="stripedRightArrow">
              <a:avLst>
                <a:gd fmla="val 50000" name="adj1"/>
                <a:gd fmla="val 0" name="adj2"/>
              </a:avLst>
            </a:prstGeom>
            <a:solidFill>
              <a:schemeClr val="accent2"/>
            </a:solidFill>
            <a:ln cap="flat" cmpd="sng" w="9525">
              <a:solidFill>
                <a:srgbClr val="13317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28" name="Google Shape;228;p31"/>
            <p:cNvSpPr txBox="1"/>
            <p:nvPr/>
          </p:nvSpPr>
          <p:spPr>
            <a:xfrm>
              <a:off x="843541" y="1722593"/>
              <a:ext cx="2075264" cy="4001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350" u="none" cap="none" strike="noStrike">
                  <a:solidFill>
                    <a:schemeClr val="lt1"/>
                  </a:solidFill>
                  <a:latin typeface="Arial"/>
                  <a:ea typeface="Arial"/>
                  <a:cs typeface="Arial"/>
                  <a:sym typeface="Arial"/>
                </a:rPr>
                <a:t>RDPs </a:t>
              </a:r>
              <a:r>
                <a:rPr b="1" i="0" lang="en-US" sz="1050" u="none" cap="none" strike="noStrike">
                  <a:solidFill>
                    <a:schemeClr val="lt1"/>
                  </a:solidFill>
                  <a:latin typeface="Arial"/>
                  <a:ea typeface="Arial"/>
                  <a:cs typeface="Arial"/>
                  <a:sym typeface="Arial"/>
                </a:rPr>
                <a:t>2014-2020</a:t>
              </a:r>
              <a:endParaRPr b="1" i="0" sz="1350" u="none" cap="none" strike="noStrike">
                <a:solidFill>
                  <a:schemeClr val="lt1"/>
                </a:solidFill>
                <a:latin typeface="Arial"/>
                <a:ea typeface="Arial"/>
                <a:cs typeface="Arial"/>
                <a:sym typeface="Arial"/>
              </a:endParaRPr>
            </a:p>
          </p:txBody>
        </p:sp>
        <p:sp>
          <p:nvSpPr>
            <p:cNvPr id="229" name="Google Shape;229;p31"/>
            <p:cNvSpPr/>
            <p:nvPr/>
          </p:nvSpPr>
          <p:spPr>
            <a:xfrm>
              <a:off x="3408121" y="1664826"/>
              <a:ext cx="4329112" cy="469901"/>
            </a:xfrm>
            <a:prstGeom prst="rect">
              <a:avLst/>
            </a:prstGeom>
            <a:solidFill>
              <a:srgbClr val="90BFD2"/>
            </a:solidFill>
            <a:ln cap="flat" cmpd="sng" w="9525">
              <a:solidFill>
                <a:srgbClr val="CCEC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0" name="Google Shape;230;p31"/>
            <p:cNvSpPr txBox="1"/>
            <p:nvPr/>
          </p:nvSpPr>
          <p:spPr>
            <a:xfrm>
              <a:off x="4130065" y="1760815"/>
              <a:ext cx="2879725" cy="338554"/>
            </a:xfrm>
            <a:prstGeom prst="rect">
              <a:avLst/>
            </a:prstGeom>
            <a:solidFill>
              <a:srgbClr val="CCEC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chemeClr val="accent6"/>
                  </a:solidFill>
                  <a:latin typeface="Arial"/>
                  <a:ea typeface="Arial"/>
                  <a:cs typeface="Arial"/>
                  <a:sym typeface="Arial"/>
                </a:rPr>
                <a:t>N+3 PERIOD </a:t>
              </a:r>
              <a:endParaRPr/>
            </a:p>
          </p:txBody>
        </p:sp>
      </p:grpSp>
      <p:cxnSp>
        <p:nvCxnSpPr>
          <p:cNvPr id="231" name="Google Shape;231;p31"/>
          <p:cNvCxnSpPr/>
          <p:nvPr/>
        </p:nvCxnSpPr>
        <p:spPr>
          <a:xfrm>
            <a:off x="2686382" y="2506410"/>
            <a:ext cx="0" cy="892969"/>
          </a:xfrm>
          <a:prstGeom prst="straightConnector1">
            <a:avLst/>
          </a:prstGeom>
          <a:noFill/>
          <a:ln cap="flat" cmpd="sng" w="38100">
            <a:solidFill>
              <a:schemeClr val="accent2"/>
            </a:solidFill>
            <a:prstDash val="solid"/>
            <a:round/>
            <a:headEnd len="med" w="med" type="none"/>
            <a:tailEnd len="med" w="med" type="none"/>
          </a:ln>
        </p:spPr>
      </p:cxnSp>
      <p:sp>
        <p:nvSpPr>
          <p:cNvPr id="232" name="Google Shape;232;p31"/>
          <p:cNvSpPr txBox="1"/>
          <p:nvPr/>
        </p:nvSpPr>
        <p:spPr>
          <a:xfrm>
            <a:off x="7002395" y="1572565"/>
            <a:ext cx="84699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2025</a:t>
            </a:r>
            <a:endParaRPr/>
          </a:p>
        </p:txBody>
      </p:sp>
      <p:grpSp>
        <p:nvGrpSpPr>
          <p:cNvPr id="233" name="Google Shape;233;p31"/>
          <p:cNvGrpSpPr/>
          <p:nvPr/>
        </p:nvGrpSpPr>
        <p:grpSpPr>
          <a:xfrm>
            <a:off x="207319" y="3259390"/>
            <a:ext cx="7662545" cy="594122"/>
            <a:chOff x="103923" y="2192214"/>
            <a:chExt cx="10216726" cy="792163"/>
          </a:xfrm>
        </p:grpSpPr>
        <p:sp>
          <p:nvSpPr>
            <p:cNvPr id="234" name="Google Shape;234;p31"/>
            <p:cNvSpPr/>
            <p:nvPr/>
          </p:nvSpPr>
          <p:spPr>
            <a:xfrm>
              <a:off x="3128473" y="2192215"/>
              <a:ext cx="3024553" cy="792162"/>
            </a:xfrm>
            <a:prstGeom prst="stripedRightArrow">
              <a:avLst>
                <a:gd fmla="val 50000" name="adj1"/>
                <a:gd fmla="val 0" name="adj2"/>
              </a:avLst>
            </a:prstGeom>
            <a:solidFill>
              <a:schemeClr val="accent2"/>
            </a:solidFill>
            <a:ln cap="flat" cmpd="sng" w="9525">
              <a:solidFill>
                <a:srgbClr val="13317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5" name="Google Shape;235;p31"/>
            <p:cNvSpPr/>
            <p:nvPr/>
          </p:nvSpPr>
          <p:spPr>
            <a:xfrm>
              <a:off x="103923" y="2192214"/>
              <a:ext cx="3305418" cy="792163"/>
            </a:xfrm>
            <a:prstGeom prst="stripedRightArrow">
              <a:avLst>
                <a:gd fmla="val 50000" name="adj1"/>
                <a:gd fmla="val 0" name="adj2"/>
              </a:avLst>
            </a:prstGeom>
            <a:solidFill>
              <a:schemeClr val="accent2"/>
            </a:solidFill>
            <a:ln cap="flat" cmpd="sng" w="9525">
              <a:solidFill>
                <a:srgbClr val="133176"/>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6" name="Google Shape;236;p31"/>
            <p:cNvSpPr/>
            <p:nvPr/>
          </p:nvSpPr>
          <p:spPr>
            <a:xfrm>
              <a:off x="6178736" y="2383509"/>
              <a:ext cx="4141913" cy="410573"/>
            </a:xfrm>
            <a:prstGeom prst="rect">
              <a:avLst/>
            </a:prstGeom>
            <a:solidFill>
              <a:srgbClr val="90BFD2"/>
            </a:solidFill>
            <a:ln cap="flat" cmpd="sng" w="9525">
              <a:solidFill>
                <a:srgbClr val="CCEC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7" name="Google Shape;237;p31"/>
            <p:cNvSpPr txBox="1"/>
            <p:nvPr/>
          </p:nvSpPr>
          <p:spPr>
            <a:xfrm>
              <a:off x="6479443" y="2385063"/>
              <a:ext cx="2879725" cy="338555"/>
            </a:xfrm>
            <a:prstGeom prst="rect">
              <a:avLst/>
            </a:prstGeom>
            <a:solidFill>
              <a:srgbClr val="CCEC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chemeClr val="accent6"/>
                  </a:solidFill>
                  <a:latin typeface="Arial"/>
                  <a:ea typeface="Arial"/>
                  <a:cs typeface="Arial"/>
                  <a:sym typeface="Arial"/>
                </a:rPr>
                <a:t>N+3 PERIOD </a:t>
              </a:r>
              <a:endParaRPr/>
            </a:p>
          </p:txBody>
        </p:sp>
        <p:sp>
          <p:nvSpPr>
            <p:cNvPr id="238" name="Google Shape;238;p31"/>
            <p:cNvSpPr txBox="1"/>
            <p:nvPr/>
          </p:nvSpPr>
          <p:spPr>
            <a:xfrm>
              <a:off x="1595502" y="2393971"/>
              <a:ext cx="4300780"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500" u="none" cap="none" strike="noStrike">
                  <a:solidFill>
                    <a:schemeClr val="lt1"/>
                  </a:solidFill>
                  <a:latin typeface="Arial"/>
                  <a:ea typeface="Arial"/>
                  <a:cs typeface="Arial"/>
                  <a:sym typeface="Arial"/>
                </a:rPr>
                <a:t>Extended RDPs </a:t>
              </a:r>
              <a:r>
                <a:rPr b="1" i="0" lang="en-US" sz="1200" u="none" cap="none" strike="noStrike">
                  <a:solidFill>
                    <a:schemeClr val="lt1"/>
                  </a:solidFill>
                  <a:latin typeface="Arial"/>
                  <a:ea typeface="Arial"/>
                  <a:cs typeface="Arial"/>
                  <a:sym typeface="Arial"/>
                </a:rPr>
                <a:t>2014- 2022</a:t>
              </a:r>
              <a:endParaRPr b="1" i="0" sz="1500" u="none" cap="none" strike="noStrike">
                <a:solidFill>
                  <a:schemeClr val="lt1"/>
                </a:solidFill>
                <a:latin typeface="Arial"/>
                <a:ea typeface="Arial"/>
                <a:cs typeface="Arial"/>
                <a:sym typeface="Arial"/>
              </a:endParaRPr>
            </a:p>
          </p:txBody>
        </p:sp>
        <p:sp>
          <p:nvSpPr>
            <p:cNvPr id="239" name="Google Shape;239;p31"/>
            <p:cNvSpPr/>
            <p:nvPr/>
          </p:nvSpPr>
          <p:spPr>
            <a:xfrm>
              <a:off x="5322277" y="2539050"/>
              <a:ext cx="820614" cy="191328"/>
            </a:xfrm>
            <a:prstGeom prst="rightArrow">
              <a:avLst>
                <a:gd fmla="val 50000" name="adj1"/>
                <a:gd fmla="val 50000" name="adj2"/>
              </a:avLst>
            </a:prstGeom>
            <a:solidFill>
              <a:schemeClr val="dk1"/>
            </a:solidFill>
            <a:ln cap="flat" cmpd="sng" w="25400">
              <a:solidFill>
                <a:srgbClr val="205A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sp>
        <p:nvSpPr>
          <p:cNvPr id="240" name="Google Shape;240;p31"/>
          <p:cNvSpPr txBox="1"/>
          <p:nvPr/>
        </p:nvSpPr>
        <p:spPr>
          <a:xfrm>
            <a:off x="212960" y="1978300"/>
            <a:ext cx="2109971"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Without transition</a:t>
            </a:r>
            <a:endParaRPr/>
          </a:p>
        </p:txBody>
      </p:sp>
      <p:sp>
        <p:nvSpPr>
          <p:cNvPr id="241" name="Google Shape;241;p31"/>
          <p:cNvSpPr txBox="1"/>
          <p:nvPr/>
        </p:nvSpPr>
        <p:spPr>
          <a:xfrm>
            <a:off x="162922" y="3041969"/>
            <a:ext cx="2109971"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With a 2-year transition</a:t>
            </a:r>
            <a:endParaRPr b="1" i="0" sz="105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ph type="title"/>
          </p:nvPr>
        </p:nvSpPr>
        <p:spPr>
          <a:xfrm>
            <a:off x="5550625" y="461627"/>
            <a:ext cx="3177821"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1155CC"/>
                </a:solidFill>
                <a:latin typeface="Raleway"/>
                <a:ea typeface="Raleway"/>
                <a:cs typeface="Raleway"/>
                <a:sym typeface="Raleway"/>
              </a:rPr>
              <a:t>Farm to Fork</a:t>
            </a:r>
            <a:endParaRPr b="1" sz="2400">
              <a:solidFill>
                <a:srgbClr val="1155CC"/>
              </a:solidFill>
              <a:latin typeface="Raleway"/>
              <a:ea typeface="Raleway"/>
              <a:cs typeface="Raleway"/>
              <a:sym typeface="Raleway"/>
            </a:endParaRPr>
          </a:p>
        </p:txBody>
      </p:sp>
      <p:sp>
        <p:nvSpPr>
          <p:cNvPr id="247" name="Google Shape;247;p32"/>
          <p:cNvSpPr/>
          <p:nvPr/>
        </p:nvSpPr>
        <p:spPr>
          <a:xfrm>
            <a:off x="2779278" y="1172306"/>
            <a:ext cx="3464074" cy="3464076"/>
          </a:xfrm>
          <a:prstGeom prst="ellipse">
            <a:avLst/>
          </a:prstGeom>
          <a:gradFill>
            <a:gsLst>
              <a:gs pos="0">
                <a:srgbClr val="5AA3AE">
                  <a:alpha val="40000"/>
                </a:srgbClr>
              </a:gs>
              <a:gs pos="5000">
                <a:srgbClr val="5AA3AE">
                  <a:alpha val="40000"/>
                </a:srgbClr>
              </a:gs>
              <a:gs pos="100000">
                <a:srgbClr val="44BA7E">
                  <a:alpha val="40000"/>
                </a:srgbClr>
              </a:gs>
            </a:gsLst>
            <a:lin ang="5400000" scaled="0"/>
          </a:gradFill>
          <a:ln cap="flat" cmpd="sng" w="28575">
            <a:solidFill>
              <a:srgbClr val="034EA2"/>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025" u="none" cap="none" strike="noStrike">
              <a:solidFill>
                <a:srgbClr val="FFFFFF"/>
              </a:solidFill>
              <a:latin typeface="Helvetica Neue"/>
              <a:ea typeface="Helvetica Neue"/>
              <a:cs typeface="Helvetica Neue"/>
              <a:sym typeface="Helvetica Neue"/>
            </a:endParaRPr>
          </a:p>
        </p:txBody>
      </p:sp>
      <p:grpSp>
        <p:nvGrpSpPr>
          <p:cNvPr id="248" name="Google Shape;248;p32"/>
          <p:cNvGrpSpPr/>
          <p:nvPr/>
        </p:nvGrpSpPr>
        <p:grpSpPr>
          <a:xfrm>
            <a:off x="3767306" y="2181932"/>
            <a:ext cx="1444829" cy="1444829"/>
            <a:chOff x="-1" y="-1"/>
            <a:chExt cx="1926438" cy="1926438"/>
          </a:xfrm>
        </p:grpSpPr>
        <p:sp>
          <p:nvSpPr>
            <p:cNvPr id="249" name="Google Shape;249;p32"/>
            <p:cNvSpPr/>
            <p:nvPr/>
          </p:nvSpPr>
          <p:spPr>
            <a:xfrm>
              <a:off x="-1" y="-1"/>
              <a:ext cx="1926438" cy="1926438"/>
            </a:xfrm>
            <a:prstGeom prst="ellipse">
              <a:avLst/>
            </a:prstGeom>
            <a:gradFill>
              <a:gsLst>
                <a:gs pos="0">
                  <a:srgbClr val="5AA3AE"/>
                </a:gs>
                <a:gs pos="5000">
                  <a:srgbClr val="5AA3AE"/>
                </a:gs>
                <a:gs pos="100000">
                  <a:srgbClr val="44BA7E"/>
                </a:gs>
              </a:gsLst>
              <a:lin ang="5400000" scaled="0"/>
            </a:gra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025" u="none" cap="none" strike="noStrike">
                <a:solidFill>
                  <a:srgbClr val="FFFFFF"/>
                </a:solidFill>
                <a:latin typeface="Helvetica Neue"/>
                <a:ea typeface="Helvetica Neue"/>
                <a:cs typeface="Helvetica Neue"/>
                <a:sym typeface="Helvetica Neue"/>
              </a:endParaRPr>
            </a:p>
          </p:txBody>
        </p:sp>
        <p:pic>
          <p:nvPicPr>
            <p:cNvPr descr="Picture 2" id="250" name="Google Shape;250;p32"/>
            <p:cNvPicPr preferRelativeResize="0"/>
            <p:nvPr/>
          </p:nvPicPr>
          <p:blipFill rotWithShape="1">
            <a:blip r:embed="rId3">
              <a:alphaModFix/>
            </a:blip>
            <a:srcRect b="0" l="0" r="0" t="0"/>
            <a:stretch/>
          </p:blipFill>
          <p:spPr>
            <a:xfrm>
              <a:off x="175821" y="169328"/>
              <a:ext cx="1587017" cy="1597580"/>
            </a:xfrm>
            <a:prstGeom prst="rect">
              <a:avLst/>
            </a:prstGeom>
            <a:noFill/>
            <a:ln>
              <a:noFill/>
            </a:ln>
          </p:spPr>
        </p:pic>
        <p:sp>
          <p:nvSpPr>
            <p:cNvPr id="251" name="Google Shape;251;p32"/>
            <p:cNvSpPr txBox="1"/>
            <p:nvPr/>
          </p:nvSpPr>
          <p:spPr>
            <a:xfrm>
              <a:off x="356693" y="367840"/>
              <a:ext cx="1276500" cy="1200600"/>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None/>
              </a:pPr>
              <a:r>
                <a:rPr b="1" i="0" lang="en-US" sz="1350" u="none" cap="none" strike="noStrike">
                  <a:solidFill>
                    <a:srgbClr val="FFFFFF"/>
                  </a:solidFill>
                  <a:latin typeface="Arial"/>
                  <a:ea typeface="Arial"/>
                  <a:cs typeface="Arial"/>
                  <a:sym typeface="Arial"/>
                </a:rPr>
                <a:t>The</a:t>
              </a:r>
              <a:endParaRPr b="1"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1" i="0" lang="en-US" sz="1350" u="none" cap="none" strike="noStrike">
                  <a:solidFill>
                    <a:srgbClr val="FFFFFF"/>
                  </a:solidFill>
                  <a:latin typeface="Arial"/>
                  <a:ea typeface="Arial"/>
                  <a:cs typeface="Arial"/>
                  <a:sym typeface="Arial"/>
                </a:rPr>
                <a:t>European</a:t>
              </a:r>
              <a:br>
                <a:rPr b="1" i="0" lang="en-US" sz="1350" u="none" cap="none" strike="noStrike">
                  <a:solidFill>
                    <a:srgbClr val="FFFFFF"/>
                  </a:solidFill>
                  <a:latin typeface="Arial"/>
                  <a:ea typeface="Arial"/>
                  <a:cs typeface="Arial"/>
                  <a:sym typeface="Arial"/>
                </a:rPr>
              </a:br>
              <a:r>
                <a:rPr b="1" i="0" lang="en-US" sz="1350" u="none" cap="none" strike="noStrike">
                  <a:solidFill>
                    <a:srgbClr val="FFFFFF"/>
                  </a:solidFill>
                  <a:latin typeface="Arial"/>
                  <a:ea typeface="Arial"/>
                  <a:cs typeface="Arial"/>
                  <a:sym typeface="Arial"/>
                </a:rPr>
                <a:t>Green </a:t>
              </a:r>
              <a:br>
                <a:rPr b="1" i="0" lang="en-US" sz="1350" u="none" cap="none" strike="noStrike">
                  <a:solidFill>
                    <a:srgbClr val="FFFFFF"/>
                  </a:solidFill>
                  <a:latin typeface="Arial"/>
                  <a:ea typeface="Arial"/>
                  <a:cs typeface="Arial"/>
                  <a:sym typeface="Arial"/>
                </a:rPr>
              </a:br>
              <a:r>
                <a:rPr b="1" i="0" lang="en-US" sz="1350" u="none" cap="none" strike="noStrike">
                  <a:solidFill>
                    <a:srgbClr val="FFFFFF"/>
                  </a:solidFill>
                  <a:latin typeface="Arial"/>
                  <a:ea typeface="Arial"/>
                  <a:cs typeface="Arial"/>
                  <a:sym typeface="Arial"/>
                </a:rPr>
                <a:t>Deal </a:t>
              </a:r>
              <a:endParaRPr/>
            </a:p>
          </p:txBody>
        </p:sp>
      </p:grpSp>
      <p:grpSp>
        <p:nvGrpSpPr>
          <p:cNvPr id="252" name="Google Shape;252;p32"/>
          <p:cNvGrpSpPr/>
          <p:nvPr/>
        </p:nvGrpSpPr>
        <p:grpSpPr>
          <a:xfrm>
            <a:off x="292947" y="0"/>
            <a:ext cx="5080229" cy="1076446"/>
            <a:chOff x="292946" y="0"/>
            <a:chExt cx="5080229" cy="1076446"/>
          </a:xfrm>
        </p:grpSpPr>
        <p:pic>
          <p:nvPicPr>
            <p:cNvPr descr="Une image contenant assiette&#10;&#10;Description générée automatiquement" id="253" name="Google Shape;253;p32"/>
            <p:cNvPicPr preferRelativeResize="0"/>
            <p:nvPr/>
          </p:nvPicPr>
          <p:blipFill rotWithShape="1">
            <a:blip r:embed="rId4">
              <a:alphaModFix/>
            </a:blip>
            <a:srcRect b="0" l="0" r="0" t="0"/>
            <a:stretch/>
          </p:blipFill>
          <p:spPr>
            <a:xfrm>
              <a:off x="292946" y="0"/>
              <a:ext cx="1669944" cy="1076446"/>
            </a:xfrm>
            <a:prstGeom prst="rect">
              <a:avLst/>
            </a:prstGeom>
            <a:noFill/>
            <a:ln cap="flat" cmpd="sng" w="9525">
              <a:solidFill>
                <a:srgbClr val="1155CC"/>
              </a:solidFill>
              <a:prstDash val="solid"/>
              <a:round/>
              <a:headEnd len="sm" w="sm" type="none"/>
              <a:tailEnd len="sm" w="sm" type="none"/>
            </a:ln>
          </p:spPr>
        </p:pic>
        <p:cxnSp>
          <p:nvCxnSpPr>
            <p:cNvPr id="254" name="Google Shape;254;p32"/>
            <p:cNvCxnSpPr/>
            <p:nvPr/>
          </p:nvCxnSpPr>
          <p:spPr>
            <a:xfrm flipH="1" rot="10800000">
              <a:off x="2104675" y="781400"/>
              <a:ext cx="3268500" cy="8400"/>
            </a:xfrm>
            <a:prstGeom prst="straightConnector1">
              <a:avLst/>
            </a:prstGeom>
            <a:noFill/>
            <a:ln cap="flat" cmpd="sng" w="34925">
              <a:solidFill>
                <a:srgbClr val="1155CC"/>
              </a:solidFill>
              <a:prstDash val="solid"/>
              <a:round/>
              <a:headEnd len="sm" w="sm" type="none"/>
              <a:tailEnd len="sm" w="sm" type="none"/>
            </a:ln>
          </p:spPr>
        </p:cxnSp>
      </p:grpSp>
      <p:grpSp>
        <p:nvGrpSpPr>
          <p:cNvPr id="255" name="Google Shape;255;p32"/>
          <p:cNvGrpSpPr/>
          <p:nvPr/>
        </p:nvGrpSpPr>
        <p:grpSpPr>
          <a:xfrm>
            <a:off x="1250621" y="2919964"/>
            <a:ext cx="2090586" cy="476483"/>
            <a:chOff x="-1" y="-1"/>
            <a:chExt cx="2787446" cy="635309"/>
          </a:xfrm>
        </p:grpSpPr>
        <p:sp>
          <p:nvSpPr>
            <p:cNvPr id="256" name="Google Shape;256;p32"/>
            <p:cNvSpPr/>
            <p:nvPr/>
          </p:nvSpPr>
          <p:spPr>
            <a:xfrm>
              <a:off x="-1" y="-1"/>
              <a:ext cx="2787446" cy="635309"/>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257" name="Google Shape;257;p32"/>
            <p:cNvSpPr txBox="1"/>
            <p:nvPr/>
          </p:nvSpPr>
          <p:spPr>
            <a:xfrm>
              <a:off x="-1" y="50914"/>
              <a:ext cx="2787446"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Mobilising industry </a:t>
              </a:r>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for a clean and circular economy</a:t>
              </a:r>
              <a:endParaRPr/>
            </a:p>
          </p:txBody>
        </p:sp>
      </p:grpSp>
      <p:grpSp>
        <p:nvGrpSpPr>
          <p:cNvPr id="258" name="Google Shape;258;p32"/>
          <p:cNvGrpSpPr/>
          <p:nvPr/>
        </p:nvGrpSpPr>
        <p:grpSpPr>
          <a:xfrm>
            <a:off x="5686095" y="2309402"/>
            <a:ext cx="2074492" cy="487364"/>
            <a:chOff x="-1" y="-1"/>
            <a:chExt cx="2765988" cy="649818"/>
          </a:xfrm>
        </p:grpSpPr>
        <p:sp>
          <p:nvSpPr>
            <p:cNvPr id="259" name="Google Shape;259;p32"/>
            <p:cNvSpPr/>
            <p:nvPr/>
          </p:nvSpPr>
          <p:spPr>
            <a:xfrm>
              <a:off x="0" y="-1"/>
              <a:ext cx="2765986" cy="649818"/>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260" name="Google Shape;260;p32"/>
            <p:cNvSpPr txBox="1"/>
            <p:nvPr/>
          </p:nvSpPr>
          <p:spPr>
            <a:xfrm>
              <a:off x="-1" y="58167"/>
              <a:ext cx="2765988"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Preserving and restoring ecosystems and biodiversity</a:t>
              </a:r>
              <a:endParaRPr/>
            </a:p>
          </p:txBody>
        </p:sp>
      </p:grpSp>
      <p:grpSp>
        <p:nvGrpSpPr>
          <p:cNvPr id="261" name="Google Shape;261;p32"/>
          <p:cNvGrpSpPr/>
          <p:nvPr/>
        </p:nvGrpSpPr>
        <p:grpSpPr>
          <a:xfrm>
            <a:off x="5689123" y="2904844"/>
            <a:ext cx="2079107" cy="561692"/>
            <a:chOff x="0" y="190"/>
            <a:chExt cx="2772141" cy="748921"/>
          </a:xfrm>
        </p:grpSpPr>
        <p:sp>
          <p:nvSpPr>
            <p:cNvPr id="262" name="Google Shape;262;p32"/>
            <p:cNvSpPr/>
            <p:nvPr/>
          </p:nvSpPr>
          <p:spPr>
            <a:xfrm>
              <a:off x="0" y="21807"/>
              <a:ext cx="2772141" cy="705685"/>
            </a:xfrm>
            <a:custGeom>
              <a:rect b="b" l="l" r="r" t="t"/>
              <a:pathLst>
                <a:path extrusionOk="0" h="21600" w="21600">
                  <a:moveTo>
                    <a:pt x="1094" y="0"/>
                  </a:moveTo>
                  <a:lnTo>
                    <a:pt x="21600" y="0"/>
                  </a:lnTo>
                  <a:lnTo>
                    <a:pt x="21600" y="18000"/>
                  </a:lnTo>
                  <a:cubicBezTo>
                    <a:pt x="21600" y="19988"/>
                    <a:pt x="21110" y="21600"/>
                    <a:pt x="20506" y="21600"/>
                  </a:cubicBezTo>
                  <a:lnTo>
                    <a:pt x="0" y="21600"/>
                  </a:lnTo>
                  <a:lnTo>
                    <a:pt x="0" y="3600"/>
                  </a:lnTo>
                  <a:cubicBezTo>
                    <a:pt x="0" y="1612"/>
                    <a:pt x="490" y="0"/>
                    <a:pt x="1094"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263" name="Google Shape;263;p32"/>
            <p:cNvSpPr txBox="1"/>
            <p:nvPr/>
          </p:nvSpPr>
          <p:spPr>
            <a:xfrm>
              <a:off x="0" y="190"/>
              <a:ext cx="2772141" cy="748921"/>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From ‘Farm to Fork’: a fair, healthy and environmentally friendly food system </a:t>
              </a:r>
              <a:endParaRPr/>
            </a:p>
          </p:txBody>
        </p:sp>
      </p:grpSp>
      <p:grpSp>
        <p:nvGrpSpPr>
          <p:cNvPr id="264" name="Google Shape;264;p32"/>
          <p:cNvGrpSpPr/>
          <p:nvPr/>
        </p:nvGrpSpPr>
        <p:grpSpPr>
          <a:xfrm>
            <a:off x="1584803" y="3561619"/>
            <a:ext cx="2090586" cy="493688"/>
            <a:chOff x="-1" y="0"/>
            <a:chExt cx="2787446" cy="658249"/>
          </a:xfrm>
        </p:grpSpPr>
        <p:sp>
          <p:nvSpPr>
            <p:cNvPr id="265" name="Google Shape;265;p32"/>
            <p:cNvSpPr/>
            <p:nvPr/>
          </p:nvSpPr>
          <p:spPr>
            <a:xfrm>
              <a:off x="-1" y="0"/>
              <a:ext cx="2787446" cy="658249"/>
            </a:xfrm>
            <a:custGeom>
              <a:rect b="b" l="l" r="r" t="t"/>
              <a:pathLst>
                <a:path extrusionOk="0" h="21600" w="21600">
                  <a:moveTo>
                    <a:pt x="1051" y="0"/>
                  </a:moveTo>
                  <a:lnTo>
                    <a:pt x="21600" y="0"/>
                  </a:lnTo>
                  <a:lnTo>
                    <a:pt x="21600" y="18000"/>
                  </a:lnTo>
                  <a:cubicBezTo>
                    <a:pt x="21600" y="19988"/>
                    <a:pt x="21129" y="21600"/>
                    <a:pt x="20549" y="21600"/>
                  </a:cubicBezTo>
                  <a:lnTo>
                    <a:pt x="0" y="21600"/>
                  </a:lnTo>
                  <a:lnTo>
                    <a:pt x="0" y="3600"/>
                  </a:lnTo>
                  <a:cubicBezTo>
                    <a:pt x="0" y="1612"/>
                    <a:pt x="471" y="0"/>
                    <a:pt x="1051"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266" name="Google Shape;266;p32"/>
            <p:cNvSpPr txBox="1"/>
            <p:nvPr/>
          </p:nvSpPr>
          <p:spPr>
            <a:xfrm>
              <a:off x="-1" y="62385"/>
              <a:ext cx="2787446"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Building and renovating in an energy and resource efficient way</a:t>
              </a:r>
              <a:endParaRPr/>
            </a:p>
          </p:txBody>
        </p:sp>
      </p:grpSp>
      <p:grpSp>
        <p:nvGrpSpPr>
          <p:cNvPr id="267" name="Google Shape;267;p32"/>
          <p:cNvGrpSpPr/>
          <p:nvPr/>
        </p:nvGrpSpPr>
        <p:grpSpPr>
          <a:xfrm>
            <a:off x="5288306" y="3600542"/>
            <a:ext cx="2059096" cy="478128"/>
            <a:chOff x="-1" y="0"/>
            <a:chExt cx="2745460" cy="637502"/>
          </a:xfrm>
        </p:grpSpPr>
        <p:sp>
          <p:nvSpPr>
            <p:cNvPr id="268" name="Google Shape;268;p32"/>
            <p:cNvSpPr/>
            <p:nvPr/>
          </p:nvSpPr>
          <p:spPr>
            <a:xfrm>
              <a:off x="0" y="0"/>
              <a:ext cx="2745459" cy="637502"/>
            </a:xfrm>
            <a:custGeom>
              <a:rect b="b" l="l" r="r" t="t"/>
              <a:pathLst>
                <a:path extrusionOk="0" h="21600" w="21600">
                  <a:moveTo>
                    <a:pt x="1094" y="0"/>
                  </a:moveTo>
                  <a:lnTo>
                    <a:pt x="21600" y="0"/>
                  </a:lnTo>
                  <a:lnTo>
                    <a:pt x="21600" y="18000"/>
                  </a:lnTo>
                  <a:cubicBezTo>
                    <a:pt x="21600" y="19988"/>
                    <a:pt x="21110" y="21600"/>
                    <a:pt x="20506" y="21600"/>
                  </a:cubicBezTo>
                  <a:lnTo>
                    <a:pt x="0" y="21600"/>
                  </a:lnTo>
                  <a:lnTo>
                    <a:pt x="0" y="3600"/>
                  </a:lnTo>
                  <a:cubicBezTo>
                    <a:pt x="0" y="1612"/>
                    <a:pt x="490" y="0"/>
                    <a:pt x="1094"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269" name="Google Shape;269;p32"/>
            <p:cNvSpPr txBox="1"/>
            <p:nvPr/>
          </p:nvSpPr>
          <p:spPr>
            <a:xfrm>
              <a:off x="-1" y="52011"/>
              <a:ext cx="2745460"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Accelerating the shift to sustainable and smart mobility</a:t>
              </a:r>
              <a:endParaRPr/>
            </a:p>
          </p:txBody>
        </p:sp>
      </p:grpSp>
      <p:grpSp>
        <p:nvGrpSpPr>
          <p:cNvPr id="270" name="Google Shape;270;p32"/>
          <p:cNvGrpSpPr/>
          <p:nvPr/>
        </p:nvGrpSpPr>
        <p:grpSpPr>
          <a:xfrm>
            <a:off x="1529377" y="1675820"/>
            <a:ext cx="2097215" cy="492638"/>
            <a:chOff x="0" y="-1"/>
            <a:chExt cx="2796285" cy="656850"/>
          </a:xfrm>
        </p:grpSpPr>
        <p:sp>
          <p:nvSpPr>
            <p:cNvPr id="271" name="Google Shape;271;p32"/>
            <p:cNvSpPr/>
            <p:nvPr/>
          </p:nvSpPr>
          <p:spPr>
            <a:xfrm>
              <a:off x="0" y="-1"/>
              <a:ext cx="2796285" cy="656850"/>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272" name="Google Shape;272;p32"/>
            <p:cNvSpPr txBox="1"/>
            <p:nvPr/>
          </p:nvSpPr>
          <p:spPr>
            <a:xfrm>
              <a:off x="0" y="61684"/>
              <a:ext cx="2796284"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Increasing the EU’s Climate ambition for 2030 and 2050</a:t>
              </a:r>
              <a:endParaRPr/>
            </a:p>
          </p:txBody>
        </p:sp>
      </p:grpSp>
      <p:grpSp>
        <p:nvGrpSpPr>
          <p:cNvPr id="273" name="Google Shape;273;p32"/>
          <p:cNvGrpSpPr/>
          <p:nvPr/>
        </p:nvGrpSpPr>
        <p:grpSpPr>
          <a:xfrm>
            <a:off x="1243375" y="2335160"/>
            <a:ext cx="2097552" cy="468558"/>
            <a:chOff x="0" y="0"/>
            <a:chExt cx="2796735" cy="624742"/>
          </a:xfrm>
        </p:grpSpPr>
        <p:sp>
          <p:nvSpPr>
            <p:cNvPr id="274" name="Google Shape;274;p32"/>
            <p:cNvSpPr/>
            <p:nvPr/>
          </p:nvSpPr>
          <p:spPr>
            <a:xfrm>
              <a:off x="0" y="0"/>
              <a:ext cx="2796735" cy="624742"/>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275" name="Google Shape;275;p32"/>
            <p:cNvSpPr txBox="1"/>
            <p:nvPr/>
          </p:nvSpPr>
          <p:spPr>
            <a:xfrm>
              <a:off x="0" y="45631"/>
              <a:ext cx="2796735"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Supplying clean, affordable </a:t>
              </a:r>
              <a:br>
                <a:rPr b="0" i="0" lang="en-US" sz="1050" u="none" cap="none" strike="noStrike">
                  <a:solidFill>
                    <a:srgbClr val="FFFFFF"/>
                  </a:solidFill>
                  <a:latin typeface="Arial"/>
                  <a:ea typeface="Arial"/>
                  <a:cs typeface="Arial"/>
                  <a:sym typeface="Arial"/>
                </a:rPr>
              </a:br>
              <a:r>
                <a:rPr b="0" i="0" lang="en-US" sz="1050" u="none" cap="none" strike="noStrike">
                  <a:solidFill>
                    <a:srgbClr val="FFFFFF"/>
                  </a:solidFill>
                  <a:latin typeface="Arial"/>
                  <a:ea typeface="Arial"/>
                  <a:cs typeface="Arial"/>
                  <a:sym typeface="Arial"/>
                </a:rPr>
                <a:t>and secure energy</a:t>
              </a:r>
              <a:endParaRPr/>
            </a:p>
          </p:txBody>
        </p:sp>
      </p:grpSp>
      <p:grpSp>
        <p:nvGrpSpPr>
          <p:cNvPr id="276" name="Google Shape;276;p32"/>
          <p:cNvGrpSpPr/>
          <p:nvPr/>
        </p:nvGrpSpPr>
        <p:grpSpPr>
          <a:xfrm>
            <a:off x="5406319" y="1644103"/>
            <a:ext cx="2097215" cy="502470"/>
            <a:chOff x="0" y="0"/>
            <a:chExt cx="2796285" cy="669958"/>
          </a:xfrm>
        </p:grpSpPr>
        <p:sp>
          <p:nvSpPr>
            <p:cNvPr id="277" name="Google Shape;277;p32"/>
            <p:cNvSpPr/>
            <p:nvPr/>
          </p:nvSpPr>
          <p:spPr>
            <a:xfrm>
              <a:off x="0" y="0"/>
              <a:ext cx="2796285" cy="669958"/>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278" name="Google Shape;278;p32"/>
            <p:cNvSpPr txBox="1"/>
            <p:nvPr/>
          </p:nvSpPr>
          <p:spPr>
            <a:xfrm>
              <a:off x="0" y="68240"/>
              <a:ext cx="2796284"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A zero pollution ambition </a:t>
              </a:r>
              <a:endParaRPr b="0" i="0" sz="105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for a toxic-free environment</a:t>
              </a:r>
              <a:endParaRPr/>
            </a:p>
          </p:txBody>
        </p:sp>
      </p:grpSp>
      <p:grpSp>
        <p:nvGrpSpPr>
          <p:cNvPr id="279" name="Google Shape;279;p32"/>
          <p:cNvGrpSpPr/>
          <p:nvPr/>
        </p:nvGrpSpPr>
        <p:grpSpPr>
          <a:xfrm>
            <a:off x="3885469" y="1399493"/>
            <a:ext cx="1621469" cy="623246"/>
            <a:chOff x="-1" y="0"/>
            <a:chExt cx="2161957" cy="830992"/>
          </a:xfrm>
        </p:grpSpPr>
        <p:sp>
          <p:nvSpPr>
            <p:cNvPr id="280" name="Google Shape;280;p32"/>
            <p:cNvSpPr txBox="1"/>
            <p:nvPr/>
          </p:nvSpPr>
          <p:spPr>
            <a:xfrm>
              <a:off x="60730" y="0"/>
              <a:ext cx="2101226" cy="830992"/>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Transforming the </a:t>
              </a:r>
              <a:br>
                <a:rPr b="1" i="0" lang="en-US" sz="1200" u="none" cap="none" strike="noStrike">
                  <a:solidFill>
                    <a:srgbClr val="034EA2"/>
                  </a:solidFill>
                  <a:latin typeface="Arial"/>
                  <a:ea typeface="Arial"/>
                  <a:cs typeface="Arial"/>
                  <a:sym typeface="Arial"/>
                </a:rPr>
              </a:br>
              <a:r>
                <a:rPr b="1" i="0" lang="en-US" sz="1200" u="none" cap="none" strike="noStrike">
                  <a:solidFill>
                    <a:srgbClr val="034EA2"/>
                  </a:solidFill>
                  <a:latin typeface="Arial"/>
                  <a:ea typeface="Arial"/>
                  <a:cs typeface="Arial"/>
                  <a:sym typeface="Arial"/>
                </a:rPr>
                <a:t>EU’s economy for a sustainable future</a:t>
              </a:r>
              <a:endParaRPr/>
            </a:p>
          </p:txBody>
        </p:sp>
        <p:cxnSp>
          <p:nvCxnSpPr>
            <p:cNvPr id="281" name="Google Shape;281;p32"/>
            <p:cNvCxnSpPr/>
            <p:nvPr/>
          </p:nvCxnSpPr>
          <p:spPr>
            <a:xfrm flipH="1">
              <a:off x="-1" y="71239"/>
              <a:ext cx="2" cy="672940"/>
            </a:xfrm>
            <a:prstGeom prst="straightConnector1">
              <a:avLst/>
            </a:prstGeom>
            <a:noFill/>
            <a:ln cap="rnd" cmpd="sng" w="28575">
              <a:solidFill>
                <a:srgbClr val="034EA2"/>
              </a:solidFill>
              <a:prstDash val="solid"/>
              <a:round/>
              <a:headEnd len="sm" w="sm" type="none"/>
              <a:tailEnd len="sm" w="sm" type="none"/>
            </a:ln>
          </p:spPr>
        </p:cxnSp>
      </p:grpSp>
      <p:grpSp>
        <p:nvGrpSpPr>
          <p:cNvPr id="282" name="Google Shape;282;p32"/>
          <p:cNvGrpSpPr/>
          <p:nvPr/>
        </p:nvGrpSpPr>
        <p:grpSpPr>
          <a:xfrm>
            <a:off x="3853721" y="3699104"/>
            <a:ext cx="1655843" cy="515421"/>
            <a:chOff x="-1" y="0"/>
            <a:chExt cx="2207789" cy="687227"/>
          </a:xfrm>
        </p:grpSpPr>
        <p:sp>
          <p:nvSpPr>
            <p:cNvPr id="283" name="Google Shape;283;p32"/>
            <p:cNvSpPr/>
            <p:nvPr/>
          </p:nvSpPr>
          <p:spPr>
            <a:xfrm>
              <a:off x="106562" y="0"/>
              <a:ext cx="2101226" cy="584772"/>
            </a:xfrm>
            <a:custGeom>
              <a:rect b="b" l="l" r="r" t="t"/>
              <a:pathLst>
                <a:path extrusionOk="0" h="120000" w="21600">
                  <a:moveTo>
                    <a:pt x="0" y="0"/>
                  </a:moveTo>
                  <a:lnTo>
                    <a:pt x="21600" y="0"/>
                  </a:lnTo>
                  <a:lnTo>
                    <a:pt x="21600" y="0"/>
                  </a:lnTo>
                  <a:lnTo>
                    <a:pt x="0" y="0"/>
                  </a:lnTo>
                  <a:close/>
                </a:path>
              </a:pathLst>
            </a:cu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And leaving  </a:t>
              </a:r>
              <a:endParaRPr/>
            </a:p>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no one behind </a:t>
              </a:r>
              <a:endParaRPr/>
            </a:p>
          </p:txBody>
        </p:sp>
        <p:cxnSp>
          <p:nvCxnSpPr>
            <p:cNvPr id="284" name="Google Shape;284;p32"/>
            <p:cNvCxnSpPr/>
            <p:nvPr/>
          </p:nvCxnSpPr>
          <p:spPr>
            <a:xfrm flipH="1">
              <a:off x="-1" y="14287"/>
              <a:ext cx="2" cy="672940"/>
            </a:xfrm>
            <a:prstGeom prst="straightConnector1">
              <a:avLst/>
            </a:prstGeom>
            <a:noFill/>
            <a:ln cap="rnd" cmpd="sng" w="28575">
              <a:solidFill>
                <a:srgbClr val="034EA2"/>
              </a:solidFill>
              <a:prstDash val="solid"/>
              <a:round/>
              <a:headEnd len="sm" w="sm" type="none"/>
              <a:tailEnd len="sm" w="sm" type="none"/>
            </a:ln>
          </p:spPr>
        </p:cxnSp>
      </p:grpSp>
      <p:sp>
        <p:nvSpPr>
          <p:cNvPr id="285" name="Google Shape;285;p32"/>
          <p:cNvSpPr/>
          <p:nvPr/>
        </p:nvSpPr>
        <p:spPr>
          <a:xfrm>
            <a:off x="3132328" y="4342460"/>
            <a:ext cx="2553766" cy="522801"/>
          </a:xfrm>
          <a:prstGeom prst="rect">
            <a:avLst/>
          </a:prstGeom>
          <a:solidFill>
            <a:srgbClr val="034EA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Designing a set of </a:t>
            </a:r>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deeply transformative policies </a:t>
            </a:r>
            <a:endParaRPr b="0" i="0" sz="1050" u="none" cap="none" strike="noStrike">
              <a:solidFill>
                <a:srgbClr val="FFFFFF"/>
              </a:solidFill>
              <a:latin typeface="Arial"/>
              <a:ea typeface="Arial"/>
              <a:cs typeface="Arial"/>
              <a:sym typeface="Arial"/>
            </a:endParaRPr>
          </a:p>
        </p:txBody>
      </p:sp>
      <p:sp>
        <p:nvSpPr>
          <p:cNvPr id="286" name="Google Shape;286;p32"/>
          <p:cNvSpPr/>
          <p:nvPr/>
        </p:nvSpPr>
        <p:spPr>
          <a:xfrm>
            <a:off x="5550625" y="2811091"/>
            <a:ext cx="2242847" cy="722171"/>
          </a:xfrm>
          <a:prstGeom prst="ellipse">
            <a:avLst/>
          </a:prstGeom>
          <a:noFill/>
          <a:ln cap="flat" cmpd="sng" w="38100">
            <a:solidFill>
              <a:srgbClr val="CBCC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287" name="Google Shape;287;p32"/>
          <p:cNvSpPr/>
          <p:nvPr/>
        </p:nvSpPr>
        <p:spPr>
          <a:xfrm rot="5400000">
            <a:off x="8002712" y="2946094"/>
            <a:ext cx="379865" cy="608564"/>
          </a:xfrm>
          <a:prstGeom prst="downArrow">
            <a:avLst>
              <a:gd fmla="val 50000" name="adj1"/>
              <a:gd fmla="val 50000" name="adj2"/>
            </a:avLst>
          </a:prstGeom>
          <a:solidFill>
            <a:srgbClr val="CBCC07"/>
          </a:solidFill>
          <a:ln cap="flat" cmpd="sng" w="25400">
            <a:solidFill>
              <a:srgbClr val="CBCC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2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2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txBox="1"/>
          <p:nvPr>
            <p:ph idx="1" type="body"/>
          </p:nvPr>
        </p:nvSpPr>
        <p:spPr>
          <a:xfrm>
            <a:off x="739588" y="1453105"/>
            <a:ext cx="8021170" cy="3336995"/>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5000"/>
              </a:lnSpc>
              <a:spcBef>
                <a:spcPts val="0"/>
              </a:spcBef>
              <a:spcAft>
                <a:spcPts val="0"/>
              </a:spcAft>
              <a:buSzPts val="2340"/>
              <a:buNone/>
            </a:pPr>
            <a:r>
              <a:rPr b="1" lang="en-US" sz="1800"/>
              <a:t>Proposes targets for sustainable food production for 2030: </a:t>
            </a:r>
            <a:endParaRPr/>
          </a:p>
          <a:p>
            <a:pPr indent="0" lvl="0" marL="0" rtl="0" algn="l">
              <a:lnSpc>
                <a:spcPct val="105000"/>
              </a:lnSpc>
              <a:spcBef>
                <a:spcPts val="0"/>
              </a:spcBef>
              <a:spcAft>
                <a:spcPts val="0"/>
              </a:spcAft>
              <a:buSzPts val="2340"/>
              <a:buNone/>
            </a:pPr>
            <a:r>
              <a:t/>
            </a:r>
            <a:endParaRPr b="1" sz="1500"/>
          </a:p>
          <a:p>
            <a:pPr indent="-285750" lvl="0" marL="285750" rtl="0" algn="l">
              <a:lnSpc>
                <a:spcPct val="105000"/>
              </a:lnSpc>
              <a:spcBef>
                <a:spcPts val="0"/>
              </a:spcBef>
              <a:spcAft>
                <a:spcPts val="0"/>
              </a:spcAft>
              <a:buSzPts val="2340"/>
              <a:buChar char="•"/>
            </a:pPr>
            <a:r>
              <a:rPr lang="en-US" sz="1500"/>
              <a:t>Reduce by 50% the overall use and risk of </a:t>
            </a:r>
            <a:r>
              <a:rPr b="1" lang="en-US" sz="1500"/>
              <a:t>chemical pesticides </a:t>
            </a:r>
            <a:r>
              <a:rPr lang="en-US" sz="1500"/>
              <a:t>and reduce use by 50% of more hazardous</a:t>
            </a:r>
            <a:r>
              <a:rPr b="1" lang="en-US" sz="1500"/>
              <a:t> pesticides</a:t>
            </a:r>
            <a:endParaRPr sz="1500"/>
          </a:p>
          <a:p>
            <a:pPr indent="-22860" lvl="0" marL="171450" rtl="0" algn="l">
              <a:lnSpc>
                <a:spcPct val="105000"/>
              </a:lnSpc>
              <a:spcBef>
                <a:spcPts val="0"/>
              </a:spcBef>
              <a:spcAft>
                <a:spcPts val="0"/>
              </a:spcAft>
              <a:buSzPts val="2340"/>
              <a:buNone/>
            </a:pPr>
            <a:r>
              <a:rPr i="1" lang="en-US">
                <a:latin typeface="Raleway Thin"/>
                <a:ea typeface="Raleway Thin"/>
                <a:cs typeface="Raleway Thin"/>
                <a:sym typeface="Raleway Thin"/>
              </a:rPr>
              <a:t>→ </a:t>
            </a:r>
            <a:r>
              <a:rPr i="1" lang="en-US" sz="1200">
                <a:latin typeface="Raleway Thin"/>
                <a:ea typeface="Raleway Thin"/>
                <a:cs typeface="Raleway Thin"/>
                <a:sym typeface="Raleway Thin"/>
              </a:rPr>
              <a:t>Evaluation of and consultation on the Sustainable Use of Pesticides (legislative proposals by early 2022) </a:t>
            </a:r>
            <a:endParaRPr/>
          </a:p>
          <a:p>
            <a:pPr indent="-22860" lvl="0" marL="171450" rtl="0" algn="l">
              <a:lnSpc>
                <a:spcPct val="105000"/>
              </a:lnSpc>
              <a:spcBef>
                <a:spcPts val="0"/>
              </a:spcBef>
              <a:spcAft>
                <a:spcPts val="0"/>
              </a:spcAft>
              <a:buSzPts val="2340"/>
              <a:buNone/>
            </a:pPr>
            <a:r>
              <a:t/>
            </a:r>
            <a:endParaRPr b="1" sz="1075">
              <a:solidFill>
                <a:schemeClr val="dk1"/>
              </a:solidFill>
              <a:latin typeface="Raleway Thin"/>
              <a:ea typeface="Raleway Thin"/>
              <a:cs typeface="Raleway Thin"/>
              <a:sym typeface="Raleway Thin"/>
            </a:endParaRPr>
          </a:p>
          <a:p>
            <a:pPr indent="-285750" lvl="0" marL="285750" rtl="0" algn="l">
              <a:lnSpc>
                <a:spcPct val="105000"/>
              </a:lnSpc>
              <a:spcBef>
                <a:spcPts val="0"/>
              </a:spcBef>
              <a:spcAft>
                <a:spcPts val="0"/>
              </a:spcAft>
              <a:buSzPts val="2340"/>
              <a:buChar char="•"/>
            </a:pPr>
            <a:r>
              <a:rPr lang="en-US" sz="1500"/>
              <a:t>Reduce </a:t>
            </a:r>
            <a:r>
              <a:rPr b="1" lang="en-US" sz="1500"/>
              <a:t>nutrient losses </a:t>
            </a:r>
            <a:r>
              <a:rPr lang="en-US" sz="1500"/>
              <a:t>by at least 50% while ensuring no deterioration in soil fertility; this will reduce use of </a:t>
            </a:r>
            <a:r>
              <a:rPr b="1" lang="en-US" sz="1500"/>
              <a:t>fertilisers</a:t>
            </a:r>
            <a:r>
              <a:rPr lang="en-US" sz="1500"/>
              <a:t> by at least 20</a:t>
            </a:r>
            <a:r>
              <a:rPr lang="en-US" sz="1500">
                <a:solidFill>
                  <a:srgbClr val="FF0000"/>
                </a:solidFill>
              </a:rPr>
              <a:t> </a:t>
            </a:r>
            <a:r>
              <a:rPr lang="en-US" sz="1500"/>
              <a:t>% </a:t>
            </a:r>
            <a:endParaRPr sz="1500"/>
          </a:p>
          <a:p>
            <a:pPr indent="-22860" lvl="0" marL="171450" rtl="0" algn="l">
              <a:lnSpc>
                <a:spcPct val="105000"/>
              </a:lnSpc>
              <a:spcBef>
                <a:spcPts val="0"/>
              </a:spcBef>
              <a:spcAft>
                <a:spcPts val="0"/>
              </a:spcAft>
              <a:buSzPts val="2340"/>
              <a:buNone/>
            </a:pPr>
            <a:r>
              <a:t/>
            </a:r>
            <a:endParaRPr b="1" sz="1067">
              <a:solidFill>
                <a:schemeClr val="dk1"/>
              </a:solidFill>
              <a:latin typeface="Raleway Thin"/>
              <a:ea typeface="Raleway Thin"/>
              <a:cs typeface="Raleway Thin"/>
              <a:sym typeface="Raleway Thin"/>
            </a:endParaRPr>
          </a:p>
          <a:p>
            <a:pPr indent="-285750" lvl="0" marL="285750" rtl="0" algn="l">
              <a:lnSpc>
                <a:spcPct val="105000"/>
              </a:lnSpc>
              <a:spcBef>
                <a:spcPts val="0"/>
              </a:spcBef>
              <a:spcAft>
                <a:spcPts val="0"/>
              </a:spcAft>
              <a:buSzPts val="2340"/>
              <a:buChar char="•"/>
            </a:pPr>
            <a:r>
              <a:rPr lang="en-US" sz="1500"/>
              <a:t>Reduce sales of </a:t>
            </a:r>
            <a:r>
              <a:rPr b="1" lang="en-US" sz="1500"/>
              <a:t>antimicrobials</a:t>
            </a:r>
            <a:r>
              <a:rPr lang="en-US" sz="1500"/>
              <a:t> for farmed animals and in aquaculture by 50%</a:t>
            </a:r>
            <a:endParaRPr sz="1500"/>
          </a:p>
          <a:p>
            <a:pPr indent="-22860" lvl="0" marL="171450" rtl="0" algn="l">
              <a:lnSpc>
                <a:spcPct val="105000"/>
              </a:lnSpc>
              <a:spcBef>
                <a:spcPts val="0"/>
              </a:spcBef>
              <a:spcAft>
                <a:spcPts val="0"/>
              </a:spcAft>
              <a:buSzPts val="2340"/>
              <a:buNone/>
            </a:pPr>
            <a:r>
              <a:t/>
            </a:r>
            <a:endParaRPr b="1" sz="991">
              <a:solidFill>
                <a:schemeClr val="dk1"/>
              </a:solidFill>
              <a:latin typeface="Raleway Thin"/>
              <a:ea typeface="Raleway Thin"/>
              <a:cs typeface="Raleway Thin"/>
              <a:sym typeface="Raleway Thin"/>
            </a:endParaRPr>
          </a:p>
          <a:p>
            <a:pPr indent="-285750" lvl="0" marL="285750" rtl="0" algn="l">
              <a:lnSpc>
                <a:spcPct val="105000"/>
              </a:lnSpc>
              <a:spcBef>
                <a:spcPts val="0"/>
              </a:spcBef>
              <a:spcAft>
                <a:spcPts val="0"/>
              </a:spcAft>
              <a:buSzPts val="2340"/>
              <a:buChar char="•"/>
            </a:pPr>
            <a:r>
              <a:rPr lang="en-US" sz="1500"/>
              <a:t>Achieve at least 25% of the EU’s agricultural land under </a:t>
            </a:r>
            <a:r>
              <a:rPr b="1" lang="en-US" sz="1500"/>
              <a:t>organic</a:t>
            </a:r>
            <a:r>
              <a:rPr lang="en-US" sz="1500"/>
              <a:t> </a:t>
            </a:r>
            <a:r>
              <a:rPr b="1" lang="en-US" sz="1500"/>
              <a:t>farming</a:t>
            </a:r>
            <a:endParaRPr/>
          </a:p>
          <a:p>
            <a:pPr indent="0" lvl="0" marL="0" rtl="0" algn="l">
              <a:lnSpc>
                <a:spcPct val="105000"/>
              </a:lnSpc>
              <a:spcBef>
                <a:spcPts val="0"/>
              </a:spcBef>
              <a:spcAft>
                <a:spcPts val="0"/>
              </a:spcAft>
              <a:buSzPts val="2340"/>
              <a:buNone/>
            </a:pPr>
            <a:r>
              <a:rPr i="1" lang="en-US" sz="1200"/>
              <a:t>→ Adoption of an EU Action Plan for organic farming to boost demand for organics products </a:t>
            </a:r>
            <a:endParaRPr/>
          </a:p>
          <a:p>
            <a:pPr indent="0" lvl="0" marL="0" rtl="0" algn="l">
              <a:lnSpc>
                <a:spcPct val="105000"/>
              </a:lnSpc>
              <a:spcBef>
                <a:spcPts val="0"/>
              </a:spcBef>
              <a:spcAft>
                <a:spcPts val="0"/>
              </a:spcAft>
              <a:buSzPts val="2340"/>
              <a:buNone/>
            </a:pPr>
            <a:r>
              <a:t/>
            </a:r>
            <a:endParaRPr sz="1500"/>
          </a:p>
          <a:p>
            <a:pPr indent="0" lvl="0" marL="0" rtl="0" algn="l">
              <a:lnSpc>
                <a:spcPct val="105000"/>
              </a:lnSpc>
              <a:spcBef>
                <a:spcPts val="0"/>
              </a:spcBef>
              <a:spcAft>
                <a:spcPts val="0"/>
              </a:spcAft>
              <a:buSzPts val="2340"/>
              <a:buNone/>
            </a:pPr>
            <a:r>
              <a:t/>
            </a:r>
            <a:endParaRPr b="1" sz="1500">
              <a:solidFill>
                <a:schemeClr val="dk1"/>
              </a:solidFill>
              <a:latin typeface="Raleway Thin"/>
              <a:ea typeface="Raleway Thin"/>
              <a:cs typeface="Raleway Thin"/>
              <a:sym typeface="Raleway Thin"/>
            </a:endParaRPr>
          </a:p>
        </p:txBody>
      </p:sp>
      <p:grpSp>
        <p:nvGrpSpPr>
          <p:cNvPr id="293" name="Google Shape;293;p33"/>
          <p:cNvGrpSpPr/>
          <p:nvPr/>
        </p:nvGrpSpPr>
        <p:grpSpPr>
          <a:xfrm>
            <a:off x="292946" y="0"/>
            <a:ext cx="5098654" cy="1076446"/>
            <a:chOff x="292946" y="0"/>
            <a:chExt cx="5098654" cy="1076446"/>
          </a:xfrm>
        </p:grpSpPr>
        <p:pic>
          <p:nvPicPr>
            <p:cNvPr descr="Une image contenant assiette&#10;&#10;Description générée automatiquement" id="294" name="Google Shape;294;p33"/>
            <p:cNvPicPr preferRelativeResize="0"/>
            <p:nvPr/>
          </p:nvPicPr>
          <p:blipFill rotWithShape="1">
            <a:blip r:embed="rId3">
              <a:alphaModFix/>
            </a:blip>
            <a:srcRect b="0" l="0" r="0" t="0"/>
            <a:stretch/>
          </p:blipFill>
          <p:spPr>
            <a:xfrm>
              <a:off x="292946" y="0"/>
              <a:ext cx="1669946" cy="1076446"/>
            </a:xfrm>
            <a:prstGeom prst="rect">
              <a:avLst/>
            </a:prstGeom>
            <a:noFill/>
            <a:ln cap="flat" cmpd="sng" w="9525">
              <a:solidFill>
                <a:srgbClr val="1155CC"/>
              </a:solidFill>
              <a:prstDash val="solid"/>
              <a:round/>
              <a:headEnd len="sm" w="sm" type="none"/>
              <a:tailEnd len="sm" w="sm" type="none"/>
            </a:ln>
          </p:spPr>
        </p:pic>
        <p:cxnSp>
          <p:nvCxnSpPr>
            <p:cNvPr id="295" name="Google Shape;295;p33"/>
            <p:cNvCxnSpPr/>
            <p:nvPr/>
          </p:nvCxnSpPr>
          <p:spPr>
            <a:xfrm>
              <a:off x="2195400" y="753525"/>
              <a:ext cx="3196200" cy="27900"/>
            </a:xfrm>
            <a:prstGeom prst="straightConnector1">
              <a:avLst/>
            </a:prstGeom>
            <a:noFill/>
            <a:ln cap="flat" cmpd="sng" w="34925">
              <a:solidFill>
                <a:srgbClr val="1155CC"/>
              </a:solidFill>
              <a:prstDash val="solid"/>
              <a:round/>
              <a:headEnd len="sm" w="sm" type="none"/>
              <a:tailEnd len="sm" w="sm" type="none"/>
            </a:ln>
          </p:spPr>
        </p:cxnSp>
      </p:grpSp>
      <p:pic>
        <p:nvPicPr>
          <p:cNvPr id="296" name="Google Shape;296;p33"/>
          <p:cNvPicPr preferRelativeResize="0"/>
          <p:nvPr/>
        </p:nvPicPr>
        <p:blipFill rotWithShape="1">
          <a:blip r:embed="rId4">
            <a:alphaModFix/>
          </a:blip>
          <a:srcRect b="0" l="0" r="0" t="0"/>
          <a:stretch/>
        </p:blipFill>
        <p:spPr>
          <a:xfrm>
            <a:off x="72209" y="1994890"/>
            <a:ext cx="667379" cy="667379"/>
          </a:xfrm>
          <a:prstGeom prst="rect">
            <a:avLst/>
          </a:prstGeom>
          <a:noFill/>
          <a:ln>
            <a:noFill/>
          </a:ln>
        </p:spPr>
      </p:pic>
      <p:pic>
        <p:nvPicPr>
          <p:cNvPr id="297" name="Google Shape;297;p33"/>
          <p:cNvPicPr preferRelativeResize="0"/>
          <p:nvPr/>
        </p:nvPicPr>
        <p:blipFill rotWithShape="1">
          <a:blip r:embed="rId5">
            <a:alphaModFix/>
          </a:blip>
          <a:srcRect b="0" l="0" r="0" t="0"/>
          <a:stretch/>
        </p:blipFill>
        <p:spPr>
          <a:xfrm>
            <a:off x="7863303" y="4285554"/>
            <a:ext cx="668855" cy="439732"/>
          </a:xfrm>
          <a:prstGeom prst="rect">
            <a:avLst/>
          </a:prstGeom>
          <a:noFill/>
          <a:ln>
            <a:noFill/>
          </a:ln>
        </p:spPr>
      </p:pic>
      <p:sp>
        <p:nvSpPr>
          <p:cNvPr id="298" name="Google Shape;298;p33"/>
          <p:cNvSpPr txBox="1"/>
          <p:nvPr>
            <p:ph type="title"/>
          </p:nvPr>
        </p:nvSpPr>
        <p:spPr>
          <a:xfrm>
            <a:off x="5550625" y="461627"/>
            <a:ext cx="31779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1155CC"/>
                </a:solidFill>
                <a:latin typeface="Raleway"/>
                <a:ea typeface="Raleway"/>
                <a:cs typeface="Raleway"/>
                <a:sym typeface="Raleway"/>
              </a:rPr>
              <a:t>Farm to Fork</a:t>
            </a:r>
            <a:endParaRPr b="1" sz="2400">
              <a:solidFill>
                <a:srgbClr val="1155CC"/>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4"/>
          <p:cNvSpPr txBox="1"/>
          <p:nvPr>
            <p:ph idx="1" type="body"/>
          </p:nvPr>
        </p:nvSpPr>
        <p:spPr>
          <a:xfrm>
            <a:off x="2655528" y="1486723"/>
            <a:ext cx="6111688" cy="268324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5000"/>
              </a:lnSpc>
              <a:spcBef>
                <a:spcPts val="0"/>
              </a:spcBef>
              <a:spcAft>
                <a:spcPts val="0"/>
              </a:spcAft>
              <a:buSzPct val="156000"/>
              <a:buNone/>
            </a:pPr>
            <a:r>
              <a:t/>
            </a:r>
            <a:endParaRPr b="1" sz="1500">
              <a:solidFill>
                <a:schemeClr val="dk1"/>
              </a:solidFill>
              <a:latin typeface="Raleway Thin"/>
              <a:ea typeface="Raleway Thin"/>
              <a:cs typeface="Raleway Thin"/>
              <a:sym typeface="Raleway Thin"/>
            </a:endParaRPr>
          </a:p>
          <a:p>
            <a:pPr indent="0" lvl="0" marL="0" rtl="0" algn="l">
              <a:lnSpc>
                <a:spcPct val="90000"/>
              </a:lnSpc>
              <a:spcBef>
                <a:spcPts val="0"/>
              </a:spcBef>
              <a:spcAft>
                <a:spcPts val="0"/>
              </a:spcAft>
              <a:buSzPct val="156000"/>
              <a:buNone/>
            </a:pPr>
            <a:r>
              <a:rPr b="1" lang="en-US" sz="1500">
                <a:latin typeface="Raleway"/>
                <a:ea typeface="Raleway"/>
                <a:cs typeface="Raleway"/>
                <a:sym typeface="Raleway"/>
              </a:rPr>
              <a:t>Main concerns</a:t>
            </a:r>
            <a:r>
              <a:rPr b="1" lang="en-US" sz="1500">
                <a:latin typeface="Raleway Thin"/>
                <a:ea typeface="Raleway Thin"/>
                <a:cs typeface="Raleway Thin"/>
                <a:sym typeface="Raleway Thin"/>
              </a:rPr>
              <a:t>: </a:t>
            </a:r>
            <a:endParaRPr/>
          </a:p>
          <a:p>
            <a:pPr indent="0" lvl="0" marL="0" rtl="0" algn="l">
              <a:lnSpc>
                <a:spcPct val="90000"/>
              </a:lnSpc>
              <a:spcBef>
                <a:spcPts val="0"/>
              </a:spcBef>
              <a:spcAft>
                <a:spcPts val="0"/>
              </a:spcAft>
              <a:buSzPct val="156000"/>
              <a:buNone/>
            </a:pPr>
            <a:r>
              <a:t/>
            </a:r>
            <a:endParaRPr b="1" sz="1500">
              <a:latin typeface="Raleway Thin"/>
              <a:ea typeface="Raleway Thin"/>
              <a:cs typeface="Raleway Thin"/>
              <a:sym typeface="Raleway Thin"/>
            </a:endParaRPr>
          </a:p>
          <a:p>
            <a:pPr indent="-274605" lvl="0" marL="285750" rtl="0" algn="l">
              <a:lnSpc>
                <a:spcPct val="90000"/>
              </a:lnSpc>
              <a:spcBef>
                <a:spcPts val="0"/>
              </a:spcBef>
              <a:spcAft>
                <a:spcPts val="0"/>
              </a:spcAft>
              <a:buSzPct val="156000"/>
              <a:buChar char="•"/>
            </a:pPr>
            <a:r>
              <a:rPr lang="en-US" sz="1500">
                <a:latin typeface="Raleway Thin"/>
                <a:ea typeface="Raleway Thin"/>
                <a:cs typeface="Raleway Thin"/>
                <a:sym typeface="Raleway Thin"/>
              </a:rPr>
              <a:t>Lack of available alternative crop protection methods on the market, </a:t>
            </a:r>
            <a:endParaRPr/>
          </a:p>
          <a:p>
            <a:pPr indent="0" lvl="0" marL="0" rtl="0" algn="l">
              <a:lnSpc>
                <a:spcPct val="90000"/>
              </a:lnSpc>
              <a:spcBef>
                <a:spcPts val="0"/>
              </a:spcBef>
              <a:spcAft>
                <a:spcPts val="0"/>
              </a:spcAft>
              <a:buSzPct val="156000"/>
              <a:buNone/>
            </a:pPr>
            <a:r>
              <a:t/>
            </a:r>
            <a:endParaRPr sz="1500">
              <a:latin typeface="Raleway Thin"/>
              <a:ea typeface="Raleway Thin"/>
              <a:cs typeface="Raleway Thin"/>
              <a:sym typeface="Raleway Thin"/>
            </a:endParaRPr>
          </a:p>
          <a:p>
            <a:pPr indent="-274605" lvl="0" marL="285750" rtl="0" algn="l">
              <a:lnSpc>
                <a:spcPct val="90000"/>
              </a:lnSpc>
              <a:spcBef>
                <a:spcPts val="0"/>
              </a:spcBef>
              <a:spcAft>
                <a:spcPts val="0"/>
              </a:spcAft>
              <a:buSzPct val="156000"/>
              <a:buChar char="•"/>
            </a:pPr>
            <a:r>
              <a:rPr lang="en-US" sz="1500">
                <a:latin typeface="Raleway Thin"/>
                <a:ea typeface="Raleway Thin"/>
                <a:cs typeface="Raleway Thin"/>
                <a:sym typeface="Raleway Thin"/>
              </a:rPr>
              <a:t>Lack of reference to the socio-economic shift the conversion to organic farming will cause. </a:t>
            </a:r>
            <a:endParaRPr/>
          </a:p>
          <a:p>
            <a:pPr indent="0" lvl="0" marL="0" rtl="0" algn="l">
              <a:lnSpc>
                <a:spcPct val="90000"/>
              </a:lnSpc>
              <a:spcBef>
                <a:spcPts val="0"/>
              </a:spcBef>
              <a:spcAft>
                <a:spcPts val="0"/>
              </a:spcAft>
              <a:buSzPct val="156000"/>
              <a:buNone/>
            </a:pPr>
            <a:r>
              <a:t/>
            </a:r>
            <a:endParaRPr sz="1500">
              <a:latin typeface="Raleway Thin"/>
              <a:ea typeface="Raleway Thin"/>
              <a:cs typeface="Raleway Thin"/>
              <a:sym typeface="Raleway Thin"/>
            </a:endParaRPr>
          </a:p>
          <a:p>
            <a:pPr indent="-274605" lvl="0" marL="285750" rtl="0" algn="l">
              <a:lnSpc>
                <a:spcPct val="90000"/>
              </a:lnSpc>
              <a:spcBef>
                <a:spcPts val="0"/>
              </a:spcBef>
              <a:spcAft>
                <a:spcPts val="0"/>
              </a:spcAft>
              <a:buSzPct val="156000"/>
              <a:buChar char="•"/>
            </a:pPr>
            <a:r>
              <a:rPr lang="en-US" sz="1500"/>
              <a:t>Lack of scientific motivation</a:t>
            </a:r>
            <a:endParaRPr/>
          </a:p>
          <a:p>
            <a:pPr indent="-137160" lvl="0" marL="285750" rtl="0" algn="l">
              <a:lnSpc>
                <a:spcPct val="90000"/>
              </a:lnSpc>
              <a:spcBef>
                <a:spcPts val="0"/>
              </a:spcBef>
              <a:spcAft>
                <a:spcPts val="0"/>
              </a:spcAft>
              <a:buSzPct val="156000"/>
              <a:buNone/>
            </a:pPr>
            <a:r>
              <a:t/>
            </a:r>
            <a:endParaRPr sz="1500"/>
          </a:p>
          <a:p>
            <a:pPr indent="-274605" lvl="0" marL="285750" rtl="0" algn="l">
              <a:lnSpc>
                <a:spcPct val="90000"/>
              </a:lnSpc>
              <a:spcBef>
                <a:spcPts val="0"/>
              </a:spcBef>
              <a:spcAft>
                <a:spcPts val="0"/>
              </a:spcAft>
              <a:buSzPct val="156000"/>
              <a:buChar char="•"/>
            </a:pPr>
            <a:r>
              <a:rPr lang="en-US" sz="1500" u="sng"/>
              <a:t>Findings of several impact studies</a:t>
            </a:r>
            <a:r>
              <a:rPr lang="en-US" sz="1500"/>
              <a:t> that have shown that European agriculture will be highly impacted</a:t>
            </a:r>
            <a:endParaRPr sz="1500">
              <a:latin typeface="Raleway Thin"/>
              <a:ea typeface="Raleway Thin"/>
              <a:cs typeface="Raleway Thin"/>
              <a:sym typeface="Raleway Thin"/>
            </a:endParaRPr>
          </a:p>
          <a:p>
            <a:pPr indent="0" lvl="0" marL="457200" marR="0" rtl="0" algn="l">
              <a:lnSpc>
                <a:spcPct val="90000"/>
              </a:lnSpc>
              <a:spcBef>
                <a:spcPts val="0"/>
              </a:spcBef>
              <a:spcAft>
                <a:spcPts val="0"/>
              </a:spcAft>
              <a:buSzPct val="156000"/>
              <a:buNone/>
            </a:pPr>
            <a:r>
              <a:t/>
            </a:r>
            <a:endParaRPr sz="1500">
              <a:latin typeface="Raleway Thin"/>
              <a:ea typeface="Raleway Thin"/>
              <a:cs typeface="Raleway Thin"/>
              <a:sym typeface="Raleway Thin"/>
            </a:endParaRPr>
          </a:p>
        </p:txBody>
      </p:sp>
      <p:grpSp>
        <p:nvGrpSpPr>
          <p:cNvPr id="304" name="Google Shape;304;p34"/>
          <p:cNvGrpSpPr/>
          <p:nvPr/>
        </p:nvGrpSpPr>
        <p:grpSpPr>
          <a:xfrm>
            <a:off x="292946" y="0"/>
            <a:ext cx="5098654" cy="1076446"/>
            <a:chOff x="292946" y="0"/>
            <a:chExt cx="5098654" cy="1076446"/>
          </a:xfrm>
        </p:grpSpPr>
        <p:pic>
          <p:nvPicPr>
            <p:cNvPr descr="Une image contenant assiette&#10;&#10;Description générée automatiquement" id="305" name="Google Shape;305;p34"/>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306" name="Google Shape;306;p34"/>
            <p:cNvCxnSpPr/>
            <p:nvPr/>
          </p:nvCxnSpPr>
          <p:spPr>
            <a:xfrm>
              <a:off x="2195400" y="753525"/>
              <a:ext cx="3196200" cy="9300"/>
            </a:xfrm>
            <a:prstGeom prst="straightConnector1">
              <a:avLst/>
            </a:prstGeom>
            <a:noFill/>
            <a:ln cap="flat" cmpd="sng" w="34925">
              <a:solidFill>
                <a:srgbClr val="1155CC"/>
              </a:solidFill>
              <a:prstDash val="solid"/>
              <a:round/>
              <a:headEnd len="sm" w="sm" type="none"/>
              <a:tailEnd len="sm" w="sm" type="none"/>
            </a:ln>
          </p:spPr>
        </p:cxnSp>
      </p:grpSp>
      <p:pic>
        <p:nvPicPr>
          <p:cNvPr id="307" name="Google Shape;307;p34"/>
          <p:cNvPicPr preferRelativeResize="0"/>
          <p:nvPr/>
        </p:nvPicPr>
        <p:blipFill rotWithShape="1">
          <a:blip r:embed="rId4">
            <a:alphaModFix/>
          </a:blip>
          <a:srcRect b="0" l="42412" r="0" t="0"/>
          <a:stretch/>
        </p:blipFill>
        <p:spPr>
          <a:xfrm>
            <a:off x="0" y="1614470"/>
            <a:ext cx="2245263" cy="2586995"/>
          </a:xfrm>
          <a:prstGeom prst="rect">
            <a:avLst/>
          </a:prstGeom>
          <a:noFill/>
          <a:ln>
            <a:noFill/>
          </a:ln>
        </p:spPr>
      </p:pic>
      <p:sp>
        <p:nvSpPr>
          <p:cNvPr id="308" name="Google Shape;308;p34"/>
          <p:cNvSpPr txBox="1"/>
          <p:nvPr>
            <p:ph type="title"/>
          </p:nvPr>
        </p:nvSpPr>
        <p:spPr>
          <a:xfrm>
            <a:off x="5550625" y="461627"/>
            <a:ext cx="31779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1155CC"/>
                </a:solidFill>
                <a:latin typeface="Raleway"/>
                <a:ea typeface="Raleway"/>
                <a:cs typeface="Raleway"/>
                <a:sym typeface="Raleway"/>
              </a:rPr>
              <a:t>Farm to Fork</a:t>
            </a:r>
            <a:endParaRPr b="1" sz="2400">
              <a:solidFill>
                <a:srgbClr val="1155CC"/>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ph idx="1" type="body"/>
          </p:nvPr>
        </p:nvSpPr>
        <p:spPr>
          <a:xfrm>
            <a:off x="126450" y="1216100"/>
            <a:ext cx="8891100" cy="35853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0"/>
              </a:spcBef>
              <a:spcAft>
                <a:spcPts val="0"/>
              </a:spcAft>
              <a:buSzPts val="1100"/>
              <a:buNone/>
            </a:pPr>
            <a:r>
              <a:rPr b="1" lang="en-US">
                <a:latin typeface="Raleway"/>
                <a:ea typeface="Raleway"/>
                <a:cs typeface="Raleway"/>
                <a:sym typeface="Raleway"/>
              </a:rPr>
              <a:t>According to recent studies (JRC, USDA, COCERAL, Kiel University, Wageningen University)</a:t>
            </a:r>
            <a:r>
              <a:rPr b="1" lang="en-US">
                <a:latin typeface="Raleway"/>
                <a:ea typeface="Raleway"/>
                <a:cs typeface="Raleway"/>
                <a:sym typeface="Raleway"/>
              </a:rPr>
              <a:t>, it was found that by 2030</a:t>
            </a:r>
            <a:r>
              <a:rPr b="1" lang="en-US"/>
              <a:t>:</a:t>
            </a:r>
            <a:endParaRPr/>
          </a:p>
          <a:p>
            <a:pPr indent="0" lvl="0" marL="0" rtl="0" algn="l">
              <a:lnSpc>
                <a:spcPct val="105000"/>
              </a:lnSpc>
              <a:spcBef>
                <a:spcPts val="0"/>
              </a:spcBef>
              <a:spcAft>
                <a:spcPts val="0"/>
              </a:spcAft>
              <a:buSzPts val="1100"/>
              <a:buNone/>
            </a:pPr>
            <a:r>
              <a:t/>
            </a:r>
            <a:endParaRPr b="1"/>
          </a:p>
          <a:p>
            <a:pPr indent="-389890" lvl="0" marL="457200" rtl="0" algn="l">
              <a:lnSpc>
                <a:spcPct val="105000"/>
              </a:lnSpc>
              <a:spcBef>
                <a:spcPts val="0"/>
              </a:spcBef>
              <a:spcAft>
                <a:spcPts val="0"/>
              </a:spcAft>
              <a:buSzPts val="2540"/>
              <a:buChar char="•"/>
            </a:pPr>
            <a:r>
              <a:rPr lang="en-US" sz="1600"/>
              <a:t>There will be a decline in overall EU agricultural production and an increase in the third countries output volumes, especially in the case where Europe would be the only one to embrace this philosophy.</a:t>
            </a:r>
            <a:endParaRPr sz="1600"/>
          </a:p>
          <a:p>
            <a:pPr indent="-389890" lvl="0" marL="457200" rtl="0" algn="l">
              <a:lnSpc>
                <a:spcPct val="105000"/>
              </a:lnSpc>
              <a:spcBef>
                <a:spcPts val="0"/>
              </a:spcBef>
              <a:spcAft>
                <a:spcPts val="0"/>
              </a:spcAft>
              <a:buSzPts val="2540"/>
              <a:buChar char="•"/>
            </a:pPr>
            <a:r>
              <a:rPr lang="en-US" sz="1600"/>
              <a:t>International markets will be affected, with export capacity going significantly down, while the level of imports would increase.</a:t>
            </a:r>
            <a:endParaRPr sz="1600"/>
          </a:p>
          <a:p>
            <a:pPr indent="-389890" lvl="0" marL="457200" rtl="0" algn="l">
              <a:lnSpc>
                <a:spcPct val="105000"/>
              </a:lnSpc>
              <a:spcBef>
                <a:spcPts val="0"/>
              </a:spcBef>
              <a:spcAft>
                <a:spcPts val="0"/>
              </a:spcAft>
              <a:buSzPts val="2540"/>
              <a:buChar char="•"/>
            </a:pPr>
            <a:r>
              <a:rPr lang="en-US" sz="1600"/>
              <a:t>Food prices will increase, against the background of supply shortages, while farmers’ income will be negatively affected</a:t>
            </a:r>
            <a:endParaRPr sz="1600"/>
          </a:p>
          <a:p>
            <a:pPr indent="-389890" lvl="0" marL="457200" rtl="0" algn="l">
              <a:lnSpc>
                <a:spcPct val="105000"/>
              </a:lnSpc>
              <a:spcBef>
                <a:spcPts val="0"/>
              </a:spcBef>
              <a:spcAft>
                <a:spcPts val="0"/>
              </a:spcAft>
              <a:buSzPts val="2540"/>
              <a:buChar char="•"/>
            </a:pPr>
            <a:r>
              <a:rPr lang="en-US" sz="1600"/>
              <a:t>The positive climate impacts may be limited, as about 50% of the gains obtained in Europe will be offset by emissions’ transfers to third countries through increased import of food no longer produced in Europe</a:t>
            </a:r>
            <a:endParaRPr sz="1600"/>
          </a:p>
          <a:p>
            <a:pPr indent="0" lvl="0" marL="0" rtl="0" algn="l">
              <a:lnSpc>
                <a:spcPct val="105000"/>
              </a:lnSpc>
              <a:spcBef>
                <a:spcPts val="0"/>
              </a:spcBef>
              <a:spcAft>
                <a:spcPts val="0"/>
              </a:spcAft>
              <a:buClr>
                <a:schemeClr val="dk1"/>
              </a:buClr>
              <a:buSzPts val="1100"/>
              <a:buFont typeface="Arial"/>
              <a:buNone/>
            </a:pPr>
            <a:r>
              <a:t/>
            </a:r>
            <a:endParaRPr b="1" sz="1600"/>
          </a:p>
          <a:p>
            <a:pPr indent="0" lvl="0" marL="0" rtl="0" algn="l">
              <a:lnSpc>
                <a:spcPct val="105000"/>
              </a:lnSpc>
              <a:spcBef>
                <a:spcPts val="0"/>
              </a:spcBef>
              <a:spcAft>
                <a:spcPts val="0"/>
              </a:spcAft>
              <a:buSzPts val="2340"/>
              <a:buNone/>
            </a:pPr>
            <a:r>
              <a:t/>
            </a:r>
            <a:endParaRPr b="1"/>
          </a:p>
          <a:p>
            <a:pPr indent="0" lvl="0" marL="457200" marR="0" rtl="0" algn="l">
              <a:lnSpc>
                <a:spcPct val="90000"/>
              </a:lnSpc>
              <a:spcBef>
                <a:spcPts val="0"/>
              </a:spcBef>
              <a:spcAft>
                <a:spcPts val="0"/>
              </a:spcAft>
              <a:buSzPts val="2340"/>
              <a:buNone/>
            </a:pPr>
            <a:r>
              <a:t/>
            </a:r>
            <a:endParaRPr sz="1500">
              <a:latin typeface="Raleway Thin"/>
              <a:ea typeface="Raleway Thin"/>
              <a:cs typeface="Raleway Thin"/>
              <a:sym typeface="Raleway Thin"/>
            </a:endParaRPr>
          </a:p>
        </p:txBody>
      </p:sp>
      <p:grpSp>
        <p:nvGrpSpPr>
          <p:cNvPr id="314" name="Google Shape;314;p35"/>
          <p:cNvGrpSpPr/>
          <p:nvPr/>
        </p:nvGrpSpPr>
        <p:grpSpPr>
          <a:xfrm>
            <a:off x="292946" y="0"/>
            <a:ext cx="4811554" cy="1076446"/>
            <a:chOff x="292946" y="0"/>
            <a:chExt cx="4811554" cy="1076446"/>
          </a:xfrm>
        </p:grpSpPr>
        <p:pic>
          <p:nvPicPr>
            <p:cNvPr descr="Une image contenant assiette&#10;&#10;Description générée automatiquement" id="315" name="Google Shape;315;p35"/>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316" name="Google Shape;316;p35"/>
            <p:cNvCxnSpPr/>
            <p:nvPr/>
          </p:nvCxnSpPr>
          <p:spPr>
            <a:xfrm>
              <a:off x="2195400" y="753525"/>
              <a:ext cx="2909100" cy="10500"/>
            </a:xfrm>
            <a:prstGeom prst="straightConnector1">
              <a:avLst/>
            </a:prstGeom>
            <a:noFill/>
            <a:ln cap="flat" cmpd="sng" w="34925">
              <a:solidFill>
                <a:srgbClr val="1155CC"/>
              </a:solidFill>
              <a:prstDash val="solid"/>
              <a:round/>
              <a:headEnd len="sm" w="sm" type="none"/>
              <a:tailEnd len="sm" w="sm" type="none"/>
            </a:ln>
          </p:spPr>
        </p:cxnSp>
      </p:grpSp>
      <p:sp>
        <p:nvSpPr>
          <p:cNvPr id="317" name="Google Shape;317;p35"/>
          <p:cNvSpPr txBox="1"/>
          <p:nvPr>
            <p:ph type="title"/>
          </p:nvPr>
        </p:nvSpPr>
        <p:spPr>
          <a:xfrm>
            <a:off x="5550625" y="461627"/>
            <a:ext cx="31779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1155CC"/>
                </a:solidFill>
                <a:latin typeface="Raleway"/>
                <a:ea typeface="Raleway"/>
                <a:cs typeface="Raleway"/>
                <a:sym typeface="Raleway"/>
              </a:rPr>
              <a:t>Farm to Fork</a:t>
            </a:r>
            <a:endParaRPr b="1" sz="2400">
              <a:solidFill>
                <a:srgbClr val="1155CC"/>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103b580eb55_4_6"/>
          <p:cNvSpPr txBox="1"/>
          <p:nvPr>
            <p:ph idx="1" type="body"/>
          </p:nvPr>
        </p:nvSpPr>
        <p:spPr>
          <a:xfrm>
            <a:off x="2712400" y="1216100"/>
            <a:ext cx="6305400" cy="37467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0"/>
              </a:spcBef>
              <a:spcAft>
                <a:spcPts val="0"/>
              </a:spcAft>
              <a:buSzPts val="1100"/>
              <a:buNone/>
            </a:pPr>
            <a:r>
              <a:rPr b="1" lang="en-US" sz="1600">
                <a:latin typeface="Raleway"/>
                <a:ea typeface="Raleway"/>
                <a:cs typeface="Raleway"/>
                <a:sym typeface="Raleway"/>
              </a:rPr>
              <a:t>ELO actions:</a:t>
            </a:r>
            <a:endParaRPr b="1" sz="1600"/>
          </a:p>
          <a:p>
            <a:pPr indent="-383540" lvl="0" marL="457200" rtl="0" algn="l">
              <a:lnSpc>
                <a:spcPct val="105000"/>
              </a:lnSpc>
              <a:spcBef>
                <a:spcPts val="0"/>
              </a:spcBef>
              <a:spcAft>
                <a:spcPts val="0"/>
              </a:spcAft>
              <a:buSzPts val="2440"/>
              <a:buChar char="•"/>
            </a:pPr>
            <a:r>
              <a:rPr b="1" lang="en-US" sz="1500">
                <a:latin typeface="Raleway"/>
                <a:ea typeface="Raleway"/>
                <a:cs typeface="Raleway"/>
                <a:sym typeface="Raleway"/>
              </a:rPr>
              <a:t>J</a:t>
            </a:r>
            <a:r>
              <a:rPr b="1" lang="en-US" sz="1500">
                <a:latin typeface="Raleway"/>
                <a:ea typeface="Raleway"/>
                <a:cs typeface="Raleway"/>
                <a:sym typeface="Raleway"/>
              </a:rPr>
              <a:t>oint position on F2F</a:t>
            </a:r>
            <a:r>
              <a:rPr lang="en-US" sz="1500"/>
              <a:t> (on our website): together with the main European organisations, we called  for a comprehensive assessment because we want to understand where problems are likely to arise, so that we can discuss the potential solutions.</a:t>
            </a:r>
            <a:endParaRPr sz="1500"/>
          </a:p>
          <a:p>
            <a:pPr indent="0" lvl="0" marL="457200" rtl="0" algn="l">
              <a:lnSpc>
                <a:spcPct val="105000"/>
              </a:lnSpc>
              <a:spcBef>
                <a:spcPts val="0"/>
              </a:spcBef>
              <a:spcAft>
                <a:spcPts val="0"/>
              </a:spcAft>
              <a:buNone/>
            </a:pPr>
            <a:r>
              <a:t/>
            </a:r>
            <a:endParaRPr sz="1000"/>
          </a:p>
          <a:p>
            <a:pPr indent="-383540" lvl="0" marL="457200" rtl="0" algn="l">
              <a:lnSpc>
                <a:spcPct val="105000"/>
              </a:lnSpc>
              <a:spcBef>
                <a:spcPts val="0"/>
              </a:spcBef>
              <a:spcAft>
                <a:spcPts val="0"/>
              </a:spcAft>
              <a:buSzPts val="2440"/>
              <a:buChar char="•"/>
            </a:pPr>
            <a:r>
              <a:rPr b="1" lang="en-US" sz="1500">
                <a:latin typeface="Raleway"/>
                <a:ea typeface="Raleway"/>
                <a:cs typeface="Raleway"/>
                <a:sym typeface="Raleway"/>
              </a:rPr>
              <a:t>EU-US event</a:t>
            </a:r>
            <a:r>
              <a:rPr lang="en-US" sz="1500"/>
              <a:t>: high level event for the launch of a transatlantic collaboration platform on agriculture designed to take on the global challenges of sustainability and climate change</a:t>
            </a:r>
            <a:endParaRPr sz="1500"/>
          </a:p>
          <a:p>
            <a:pPr indent="0" lvl="0" marL="457200" rtl="0" algn="l">
              <a:lnSpc>
                <a:spcPct val="105000"/>
              </a:lnSpc>
              <a:spcBef>
                <a:spcPts val="0"/>
              </a:spcBef>
              <a:spcAft>
                <a:spcPts val="0"/>
              </a:spcAft>
              <a:buNone/>
            </a:pPr>
            <a:r>
              <a:t/>
            </a:r>
            <a:endParaRPr sz="1000"/>
          </a:p>
          <a:p>
            <a:pPr indent="-383540" lvl="0" marL="457200" rtl="0" algn="l">
              <a:lnSpc>
                <a:spcPct val="105000"/>
              </a:lnSpc>
              <a:spcBef>
                <a:spcPts val="0"/>
              </a:spcBef>
              <a:spcAft>
                <a:spcPts val="0"/>
              </a:spcAft>
              <a:buSzPts val="2440"/>
              <a:buChar char="•"/>
            </a:pPr>
            <a:r>
              <a:rPr b="1" lang="en-US" sz="1500">
                <a:latin typeface="Raleway"/>
                <a:ea typeface="Raleway"/>
                <a:cs typeface="Raleway"/>
                <a:sym typeface="Raleway"/>
              </a:rPr>
              <a:t>Workshop on trade</a:t>
            </a:r>
            <a:r>
              <a:rPr lang="en-US" sz="1500"/>
              <a:t> that explored how the EU Green Deal and its environmental standards will affect the international food sector and livelihoods of farmers in vulnerable rural areas of export nations</a:t>
            </a:r>
            <a:endParaRPr sz="1500"/>
          </a:p>
        </p:txBody>
      </p:sp>
      <p:grpSp>
        <p:nvGrpSpPr>
          <p:cNvPr id="323" name="Google Shape;323;g103b580eb55_4_6"/>
          <p:cNvGrpSpPr/>
          <p:nvPr/>
        </p:nvGrpSpPr>
        <p:grpSpPr>
          <a:xfrm>
            <a:off x="292946" y="0"/>
            <a:ext cx="4811554" cy="1076446"/>
            <a:chOff x="292946" y="0"/>
            <a:chExt cx="4811554" cy="1076446"/>
          </a:xfrm>
        </p:grpSpPr>
        <p:pic>
          <p:nvPicPr>
            <p:cNvPr descr="Une image contenant assiette&#10;&#10;Description générée automatiquement" id="324" name="Google Shape;324;g103b580eb55_4_6"/>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325" name="Google Shape;325;g103b580eb55_4_6"/>
            <p:cNvCxnSpPr/>
            <p:nvPr/>
          </p:nvCxnSpPr>
          <p:spPr>
            <a:xfrm>
              <a:off x="2195400" y="753525"/>
              <a:ext cx="2909100" cy="10500"/>
            </a:xfrm>
            <a:prstGeom prst="straightConnector1">
              <a:avLst/>
            </a:prstGeom>
            <a:noFill/>
            <a:ln cap="flat" cmpd="sng" w="34925">
              <a:solidFill>
                <a:srgbClr val="1155CC"/>
              </a:solidFill>
              <a:prstDash val="solid"/>
              <a:round/>
              <a:headEnd len="sm" w="sm" type="none"/>
              <a:tailEnd len="sm" w="sm" type="none"/>
            </a:ln>
          </p:spPr>
        </p:cxnSp>
      </p:grpSp>
      <p:sp>
        <p:nvSpPr>
          <p:cNvPr id="326" name="Google Shape;326;g103b580eb55_4_6"/>
          <p:cNvSpPr txBox="1"/>
          <p:nvPr>
            <p:ph type="title"/>
          </p:nvPr>
        </p:nvSpPr>
        <p:spPr>
          <a:xfrm>
            <a:off x="5550625" y="461627"/>
            <a:ext cx="31779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1155CC"/>
                </a:solidFill>
                <a:latin typeface="Raleway"/>
                <a:ea typeface="Raleway"/>
                <a:cs typeface="Raleway"/>
                <a:sym typeface="Raleway"/>
              </a:rPr>
              <a:t>Farm to Fork</a:t>
            </a:r>
            <a:endParaRPr b="1" sz="2400">
              <a:solidFill>
                <a:srgbClr val="1155CC"/>
              </a:solidFill>
              <a:latin typeface="Raleway"/>
              <a:ea typeface="Raleway"/>
              <a:cs typeface="Raleway"/>
              <a:sym typeface="Raleway"/>
            </a:endParaRPr>
          </a:p>
        </p:txBody>
      </p:sp>
      <p:pic>
        <p:nvPicPr>
          <p:cNvPr id="327" name="Google Shape;327;g103b580eb55_4_6"/>
          <p:cNvPicPr preferRelativeResize="0"/>
          <p:nvPr/>
        </p:nvPicPr>
        <p:blipFill rotWithShape="1">
          <a:blip r:embed="rId4">
            <a:alphaModFix/>
          </a:blip>
          <a:srcRect b="48533" l="0" r="0" t="0"/>
          <a:stretch/>
        </p:blipFill>
        <p:spPr>
          <a:xfrm>
            <a:off x="152400" y="1228850"/>
            <a:ext cx="2318901" cy="1295850"/>
          </a:xfrm>
          <a:prstGeom prst="rect">
            <a:avLst/>
          </a:prstGeom>
          <a:noFill/>
          <a:ln cap="flat" cmpd="sng" w="9525">
            <a:solidFill>
              <a:schemeClr val="dk1"/>
            </a:solidFill>
            <a:prstDash val="solid"/>
            <a:round/>
            <a:headEnd len="sm" w="sm" type="none"/>
            <a:tailEnd len="sm" w="sm" type="none"/>
          </a:ln>
        </p:spPr>
      </p:pic>
      <p:pic>
        <p:nvPicPr>
          <p:cNvPr id="328" name="Google Shape;328;g103b580eb55_4_6"/>
          <p:cNvPicPr preferRelativeResize="0"/>
          <p:nvPr/>
        </p:nvPicPr>
        <p:blipFill>
          <a:blip r:embed="rId5">
            <a:alphaModFix/>
          </a:blip>
          <a:stretch>
            <a:fillRect/>
          </a:stretch>
        </p:blipFill>
        <p:spPr>
          <a:xfrm>
            <a:off x="159200" y="2571750"/>
            <a:ext cx="2303744" cy="1295850"/>
          </a:xfrm>
          <a:prstGeom prst="rect">
            <a:avLst/>
          </a:prstGeom>
          <a:noFill/>
          <a:ln>
            <a:noFill/>
          </a:ln>
        </p:spPr>
      </p:pic>
      <p:pic>
        <p:nvPicPr>
          <p:cNvPr id="329" name="Google Shape;329;g103b580eb55_4_6"/>
          <p:cNvPicPr preferRelativeResize="0"/>
          <p:nvPr/>
        </p:nvPicPr>
        <p:blipFill>
          <a:blip r:embed="rId6">
            <a:alphaModFix/>
          </a:blip>
          <a:stretch>
            <a:fillRect/>
          </a:stretch>
        </p:blipFill>
        <p:spPr>
          <a:xfrm>
            <a:off x="159200" y="3914650"/>
            <a:ext cx="2303749" cy="117352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6"/>
          <p:cNvSpPr txBox="1"/>
          <p:nvPr>
            <p:ph type="title"/>
          </p:nvPr>
        </p:nvSpPr>
        <p:spPr>
          <a:xfrm>
            <a:off x="5509575" y="303700"/>
            <a:ext cx="2944200" cy="73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Biodiversity Strategy 2030</a:t>
            </a:r>
            <a:endParaRPr b="1" sz="2400">
              <a:solidFill>
                <a:srgbClr val="CBCC07"/>
              </a:solidFill>
              <a:latin typeface="Raleway"/>
              <a:ea typeface="Raleway"/>
              <a:cs typeface="Raleway"/>
              <a:sym typeface="Raleway"/>
            </a:endParaRPr>
          </a:p>
        </p:txBody>
      </p:sp>
      <p:grpSp>
        <p:nvGrpSpPr>
          <p:cNvPr id="335" name="Google Shape;335;p36"/>
          <p:cNvGrpSpPr/>
          <p:nvPr/>
        </p:nvGrpSpPr>
        <p:grpSpPr>
          <a:xfrm>
            <a:off x="292947" y="0"/>
            <a:ext cx="4811429" cy="1076446"/>
            <a:chOff x="292946" y="0"/>
            <a:chExt cx="4811429" cy="1076446"/>
          </a:xfrm>
        </p:grpSpPr>
        <p:pic>
          <p:nvPicPr>
            <p:cNvPr descr="Une image contenant assiette&#10;&#10;Description générée automatiquement" id="336" name="Google Shape;336;p36"/>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337" name="Google Shape;337;p36"/>
            <p:cNvCxnSpPr/>
            <p:nvPr/>
          </p:nvCxnSpPr>
          <p:spPr>
            <a:xfrm flipH="1" rot="10800000">
              <a:off x="2104675" y="764000"/>
              <a:ext cx="2999700" cy="25800"/>
            </a:xfrm>
            <a:prstGeom prst="straightConnector1">
              <a:avLst/>
            </a:prstGeom>
            <a:noFill/>
            <a:ln cap="flat" cmpd="sng" w="34925">
              <a:solidFill>
                <a:srgbClr val="CBCC07"/>
              </a:solidFill>
              <a:prstDash val="solid"/>
              <a:round/>
              <a:headEnd len="sm" w="sm" type="none"/>
              <a:tailEnd len="sm" w="sm" type="none"/>
            </a:ln>
          </p:spPr>
        </p:cxnSp>
      </p:grpSp>
      <p:sp>
        <p:nvSpPr>
          <p:cNvPr id="338" name="Google Shape;338;p36"/>
          <p:cNvSpPr/>
          <p:nvPr/>
        </p:nvSpPr>
        <p:spPr>
          <a:xfrm>
            <a:off x="2779278" y="1172306"/>
            <a:ext cx="3464074" cy="3464076"/>
          </a:xfrm>
          <a:prstGeom prst="ellipse">
            <a:avLst/>
          </a:prstGeom>
          <a:gradFill>
            <a:gsLst>
              <a:gs pos="0">
                <a:srgbClr val="5AA3AE">
                  <a:alpha val="40000"/>
                </a:srgbClr>
              </a:gs>
              <a:gs pos="5000">
                <a:srgbClr val="5AA3AE">
                  <a:alpha val="40000"/>
                </a:srgbClr>
              </a:gs>
              <a:gs pos="100000">
                <a:srgbClr val="44BA7E">
                  <a:alpha val="40000"/>
                </a:srgbClr>
              </a:gs>
            </a:gsLst>
            <a:lin ang="5400000" scaled="0"/>
          </a:gradFill>
          <a:ln cap="flat" cmpd="sng" w="28575">
            <a:solidFill>
              <a:srgbClr val="034EA2"/>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025" u="none" cap="none" strike="noStrike">
              <a:solidFill>
                <a:srgbClr val="FFFFFF"/>
              </a:solidFill>
              <a:latin typeface="Helvetica Neue"/>
              <a:ea typeface="Helvetica Neue"/>
              <a:cs typeface="Helvetica Neue"/>
              <a:sym typeface="Helvetica Neue"/>
            </a:endParaRPr>
          </a:p>
        </p:txBody>
      </p:sp>
      <p:grpSp>
        <p:nvGrpSpPr>
          <p:cNvPr id="339" name="Google Shape;339;p36"/>
          <p:cNvGrpSpPr/>
          <p:nvPr/>
        </p:nvGrpSpPr>
        <p:grpSpPr>
          <a:xfrm>
            <a:off x="3767306" y="2181932"/>
            <a:ext cx="1444829" cy="1444829"/>
            <a:chOff x="-1" y="-1"/>
            <a:chExt cx="1926438" cy="1926438"/>
          </a:xfrm>
        </p:grpSpPr>
        <p:sp>
          <p:nvSpPr>
            <p:cNvPr id="340" name="Google Shape;340;p36"/>
            <p:cNvSpPr/>
            <p:nvPr/>
          </p:nvSpPr>
          <p:spPr>
            <a:xfrm>
              <a:off x="-1" y="-1"/>
              <a:ext cx="1926438" cy="1926438"/>
            </a:xfrm>
            <a:prstGeom prst="ellipse">
              <a:avLst/>
            </a:prstGeom>
            <a:gradFill>
              <a:gsLst>
                <a:gs pos="0">
                  <a:srgbClr val="5AA3AE"/>
                </a:gs>
                <a:gs pos="5000">
                  <a:srgbClr val="5AA3AE"/>
                </a:gs>
                <a:gs pos="100000">
                  <a:srgbClr val="44BA7E"/>
                </a:gs>
              </a:gsLst>
              <a:lin ang="5400000" scaled="0"/>
            </a:gra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025" u="none" cap="none" strike="noStrike">
                <a:solidFill>
                  <a:srgbClr val="FFFFFF"/>
                </a:solidFill>
                <a:latin typeface="Helvetica Neue"/>
                <a:ea typeface="Helvetica Neue"/>
                <a:cs typeface="Helvetica Neue"/>
                <a:sym typeface="Helvetica Neue"/>
              </a:endParaRPr>
            </a:p>
          </p:txBody>
        </p:sp>
        <p:pic>
          <p:nvPicPr>
            <p:cNvPr descr="Picture 2" id="341" name="Google Shape;341;p36"/>
            <p:cNvPicPr preferRelativeResize="0"/>
            <p:nvPr/>
          </p:nvPicPr>
          <p:blipFill rotWithShape="1">
            <a:blip r:embed="rId4">
              <a:alphaModFix/>
            </a:blip>
            <a:srcRect b="0" l="0" r="0" t="0"/>
            <a:stretch/>
          </p:blipFill>
          <p:spPr>
            <a:xfrm>
              <a:off x="175821" y="169328"/>
              <a:ext cx="1587017" cy="1597580"/>
            </a:xfrm>
            <a:prstGeom prst="rect">
              <a:avLst/>
            </a:prstGeom>
            <a:noFill/>
            <a:ln>
              <a:noFill/>
            </a:ln>
          </p:spPr>
        </p:pic>
        <p:sp>
          <p:nvSpPr>
            <p:cNvPr id="342" name="Google Shape;342;p36"/>
            <p:cNvSpPr txBox="1"/>
            <p:nvPr/>
          </p:nvSpPr>
          <p:spPr>
            <a:xfrm>
              <a:off x="486317" y="83470"/>
              <a:ext cx="1011385" cy="1508102"/>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None/>
              </a:pPr>
              <a:r>
                <a:t/>
              </a:r>
              <a:endParaRPr b="1"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1" i="0" lang="en-US" sz="1350" u="none" cap="none" strike="noStrike">
                  <a:solidFill>
                    <a:srgbClr val="FFFFFF"/>
                  </a:solidFill>
                  <a:latin typeface="Arial"/>
                  <a:ea typeface="Arial"/>
                  <a:cs typeface="Arial"/>
                  <a:sym typeface="Arial"/>
                </a:rPr>
                <a:t>The</a:t>
              </a:r>
              <a:endParaRPr b="1"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1" i="0" lang="en-US" sz="1350" u="none" cap="none" strike="noStrike">
                  <a:solidFill>
                    <a:srgbClr val="FFFFFF"/>
                  </a:solidFill>
                  <a:latin typeface="Arial"/>
                  <a:ea typeface="Arial"/>
                  <a:cs typeface="Arial"/>
                  <a:sym typeface="Arial"/>
                </a:rPr>
                <a:t>European</a:t>
              </a:r>
              <a:br>
                <a:rPr b="1" i="0" lang="en-US" sz="1350" u="none" cap="none" strike="noStrike">
                  <a:solidFill>
                    <a:srgbClr val="FFFFFF"/>
                  </a:solidFill>
                  <a:latin typeface="Arial"/>
                  <a:ea typeface="Arial"/>
                  <a:cs typeface="Arial"/>
                  <a:sym typeface="Arial"/>
                </a:rPr>
              </a:br>
              <a:r>
                <a:rPr b="1" i="0" lang="en-US" sz="1350" u="none" cap="none" strike="noStrike">
                  <a:solidFill>
                    <a:srgbClr val="FFFFFF"/>
                  </a:solidFill>
                  <a:latin typeface="Arial"/>
                  <a:ea typeface="Arial"/>
                  <a:cs typeface="Arial"/>
                  <a:sym typeface="Arial"/>
                </a:rPr>
                <a:t>Green </a:t>
              </a:r>
              <a:br>
                <a:rPr b="1" i="0" lang="en-US" sz="1350" u="none" cap="none" strike="noStrike">
                  <a:solidFill>
                    <a:srgbClr val="FFFFFF"/>
                  </a:solidFill>
                  <a:latin typeface="Arial"/>
                  <a:ea typeface="Arial"/>
                  <a:cs typeface="Arial"/>
                  <a:sym typeface="Arial"/>
                </a:rPr>
              </a:br>
              <a:r>
                <a:rPr b="1" i="0" lang="en-US" sz="1350" u="none" cap="none" strike="noStrike">
                  <a:solidFill>
                    <a:srgbClr val="FFFFFF"/>
                  </a:solidFill>
                  <a:latin typeface="Arial"/>
                  <a:ea typeface="Arial"/>
                  <a:cs typeface="Arial"/>
                  <a:sym typeface="Arial"/>
                </a:rPr>
                <a:t>Deal </a:t>
              </a:r>
              <a:endParaRPr/>
            </a:p>
          </p:txBody>
        </p:sp>
      </p:grpSp>
      <p:grpSp>
        <p:nvGrpSpPr>
          <p:cNvPr id="343" name="Google Shape;343;p36"/>
          <p:cNvGrpSpPr/>
          <p:nvPr/>
        </p:nvGrpSpPr>
        <p:grpSpPr>
          <a:xfrm>
            <a:off x="1250621" y="2919964"/>
            <a:ext cx="2090586" cy="476483"/>
            <a:chOff x="-1" y="-1"/>
            <a:chExt cx="2787446" cy="635309"/>
          </a:xfrm>
        </p:grpSpPr>
        <p:sp>
          <p:nvSpPr>
            <p:cNvPr id="344" name="Google Shape;344;p36"/>
            <p:cNvSpPr/>
            <p:nvPr/>
          </p:nvSpPr>
          <p:spPr>
            <a:xfrm>
              <a:off x="-1" y="-1"/>
              <a:ext cx="2787446" cy="635309"/>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345" name="Google Shape;345;p36"/>
            <p:cNvSpPr txBox="1"/>
            <p:nvPr/>
          </p:nvSpPr>
          <p:spPr>
            <a:xfrm>
              <a:off x="-1" y="50914"/>
              <a:ext cx="2787446"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Mobilising industry </a:t>
              </a:r>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for a clean and circular economy</a:t>
              </a:r>
              <a:endParaRPr/>
            </a:p>
          </p:txBody>
        </p:sp>
      </p:grpSp>
      <p:grpSp>
        <p:nvGrpSpPr>
          <p:cNvPr id="346" name="Google Shape;346;p36"/>
          <p:cNvGrpSpPr/>
          <p:nvPr/>
        </p:nvGrpSpPr>
        <p:grpSpPr>
          <a:xfrm>
            <a:off x="5686095" y="2309402"/>
            <a:ext cx="2074492" cy="487364"/>
            <a:chOff x="-1" y="-1"/>
            <a:chExt cx="2765988" cy="649818"/>
          </a:xfrm>
        </p:grpSpPr>
        <p:sp>
          <p:nvSpPr>
            <p:cNvPr id="347" name="Google Shape;347;p36"/>
            <p:cNvSpPr/>
            <p:nvPr/>
          </p:nvSpPr>
          <p:spPr>
            <a:xfrm>
              <a:off x="0" y="-1"/>
              <a:ext cx="2765986" cy="649818"/>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348" name="Google Shape;348;p36"/>
            <p:cNvSpPr txBox="1"/>
            <p:nvPr/>
          </p:nvSpPr>
          <p:spPr>
            <a:xfrm>
              <a:off x="-1" y="58167"/>
              <a:ext cx="2765988"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Preserving and restoring ecosystems and biodiversity</a:t>
              </a:r>
              <a:endParaRPr/>
            </a:p>
          </p:txBody>
        </p:sp>
      </p:grpSp>
      <p:grpSp>
        <p:nvGrpSpPr>
          <p:cNvPr id="349" name="Google Shape;349;p36"/>
          <p:cNvGrpSpPr/>
          <p:nvPr/>
        </p:nvGrpSpPr>
        <p:grpSpPr>
          <a:xfrm>
            <a:off x="5689123" y="2904844"/>
            <a:ext cx="2079107" cy="561692"/>
            <a:chOff x="0" y="190"/>
            <a:chExt cx="2772141" cy="748921"/>
          </a:xfrm>
        </p:grpSpPr>
        <p:sp>
          <p:nvSpPr>
            <p:cNvPr id="350" name="Google Shape;350;p36"/>
            <p:cNvSpPr/>
            <p:nvPr/>
          </p:nvSpPr>
          <p:spPr>
            <a:xfrm>
              <a:off x="0" y="21807"/>
              <a:ext cx="2772141" cy="705685"/>
            </a:xfrm>
            <a:custGeom>
              <a:rect b="b" l="l" r="r" t="t"/>
              <a:pathLst>
                <a:path extrusionOk="0" h="21600" w="21600">
                  <a:moveTo>
                    <a:pt x="1094" y="0"/>
                  </a:moveTo>
                  <a:lnTo>
                    <a:pt x="21600" y="0"/>
                  </a:lnTo>
                  <a:lnTo>
                    <a:pt x="21600" y="18000"/>
                  </a:lnTo>
                  <a:cubicBezTo>
                    <a:pt x="21600" y="19988"/>
                    <a:pt x="21110" y="21600"/>
                    <a:pt x="20506" y="21600"/>
                  </a:cubicBezTo>
                  <a:lnTo>
                    <a:pt x="0" y="21600"/>
                  </a:lnTo>
                  <a:lnTo>
                    <a:pt x="0" y="3600"/>
                  </a:lnTo>
                  <a:cubicBezTo>
                    <a:pt x="0" y="1612"/>
                    <a:pt x="490" y="0"/>
                    <a:pt x="1094"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351" name="Google Shape;351;p36"/>
            <p:cNvSpPr txBox="1"/>
            <p:nvPr/>
          </p:nvSpPr>
          <p:spPr>
            <a:xfrm>
              <a:off x="0" y="190"/>
              <a:ext cx="2772141" cy="748921"/>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From ‘Farm to Fork’: a fair, healthy and environmentally friendly food system </a:t>
              </a:r>
              <a:endParaRPr/>
            </a:p>
          </p:txBody>
        </p:sp>
      </p:grpSp>
      <p:grpSp>
        <p:nvGrpSpPr>
          <p:cNvPr id="352" name="Google Shape;352;p36"/>
          <p:cNvGrpSpPr/>
          <p:nvPr/>
        </p:nvGrpSpPr>
        <p:grpSpPr>
          <a:xfrm>
            <a:off x="1584803" y="3561619"/>
            <a:ext cx="2090586" cy="493688"/>
            <a:chOff x="-1" y="0"/>
            <a:chExt cx="2787446" cy="658249"/>
          </a:xfrm>
        </p:grpSpPr>
        <p:sp>
          <p:nvSpPr>
            <p:cNvPr id="353" name="Google Shape;353;p36"/>
            <p:cNvSpPr/>
            <p:nvPr/>
          </p:nvSpPr>
          <p:spPr>
            <a:xfrm>
              <a:off x="-1" y="0"/>
              <a:ext cx="2787446" cy="658249"/>
            </a:xfrm>
            <a:custGeom>
              <a:rect b="b" l="l" r="r" t="t"/>
              <a:pathLst>
                <a:path extrusionOk="0" h="21600" w="21600">
                  <a:moveTo>
                    <a:pt x="1051" y="0"/>
                  </a:moveTo>
                  <a:lnTo>
                    <a:pt x="21600" y="0"/>
                  </a:lnTo>
                  <a:lnTo>
                    <a:pt x="21600" y="18000"/>
                  </a:lnTo>
                  <a:cubicBezTo>
                    <a:pt x="21600" y="19988"/>
                    <a:pt x="21129" y="21600"/>
                    <a:pt x="20549" y="21600"/>
                  </a:cubicBezTo>
                  <a:lnTo>
                    <a:pt x="0" y="21600"/>
                  </a:lnTo>
                  <a:lnTo>
                    <a:pt x="0" y="3600"/>
                  </a:lnTo>
                  <a:cubicBezTo>
                    <a:pt x="0" y="1612"/>
                    <a:pt x="471" y="0"/>
                    <a:pt x="1051"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354" name="Google Shape;354;p36"/>
            <p:cNvSpPr txBox="1"/>
            <p:nvPr/>
          </p:nvSpPr>
          <p:spPr>
            <a:xfrm>
              <a:off x="-1" y="62385"/>
              <a:ext cx="2787446"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Building and renovating in an energy and resource efficient way</a:t>
              </a:r>
              <a:endParaRPr/>
            </a:p>
          </p:txBody>
        </p:sp>
      </p:grpSp>
      <p:grpSp>
        <p:nvGrpSpPr>
          <p:cNvPr id="355" name="Google Shape;355;p36"/>
          <p:cNvGrpSpPr/>
          <p:nvPr/>
        </p:nvGrpSpPr>
        <p:grpSpPr>
          <a:xfrm>
            <a:off x="5288306" y="3600542"/>
            <a:ext cx="2059096" cy="478128"/>
            <a:chOff x="-1" y="0"/>
            <a:chExt cx="2745460" cy="637502"/>
          </a:xfrm>
        </p:grpSpPr>
        <p:sp>
          <p:nvSpPr>
            <p:cNvPr id="356" name="Google Shape;356;p36"/>
            <p:cNvSpPr/>
            <p:nvPr/>
          </p:nvSpPr>
          <p:spPr>
            <a:xfrm>
              <a:off x="0" y="0"/>
              <a:ext cx="2745459" cy="637502"/>
            </a:xfrm>
            <a:custGeom>
              <a:rect b="b" l="l" r="r" t="t"/>
              <a:pathLst>
                <a:path extrusionOk="0" h="21600" w="21600">
                  <a:moveTo>
                    <a:pt x="1094" y="0"/>
                  </a:moveTo>
                  <a:lnTo>
                    <a:pt x="21600" y="0"/>
                  </a:lnTo>
                  <a:lnTo>
                    <a:pt x="21600" y="18000"/>
                  </a:lnTo>
                  <a:cubicBezTo>
                    <a:pt x="21600" y="19988"/>
                    <a:pt x="21110" y="21600"/>
                    <a:pt x="20506" y="21600"/>
                  </a:cubicBezTo>
                  <a:lnTo>
                    <a:pt x="0" y="21600"/>
                  </a:lnTo>
                  <a:lnTo>
                    <a:pt x="0" y="3600"/>
                  </a:lnTo>
                  <a:cubicBezTo>
                    <a:pt x="0" y="1612"/>
                    <a:pt x="490" y="0"/>
                    <a:pt x="1094"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357" name="Google Shape;357;p36"/>
            <p:cNvSpPr txBox="1"/>
            <p:nvPr/>
          </p:nvSpPr>
          <p:spPr>
            <a:xfrm>
              <a:off x="-1" y="52011"/>
              <a:ext cx="2745460"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Accelerating the shift to sustainable and smart mobility</a:t>
              </a:r>
              <a:endParaRPr/>
            </a:p>
          </p:txBody>
        </p:sp>
      </p:grpSp>
      <p:grpSp>
        <p:nvGrpSpPr>
          <p:cNvPr id="358" name="Google Shape;358;p36"/>
          <p:cNvGrpSpPr/>
          <p:nvPr/>
        </p:nvGrpSpPr>
        <p:grpSpPr>
          <a:xfrm>
            <a:off x="1529377" y="1675820"/>
            <a:ext cx="2097215" cy="492638"/>
            <a:chOff x="0" y="-1"/>
            <a:chExt cx="2796285" cy="656850"/>
          </a:xfrm>
        </p:grpSpPr>
        <p:sp>
          <p:nvSpPr>
            <p:cNvPr id="359" name="Google Shape;359;p36"/>
            <p:cNvSpPr/>
            <p:nvPr/>
          </p:nvSpPr>
          <p:spPr>
            <a:xfrm>
              <a:off x="0" y="-1"/>
              <a:ext cx="2796285" cy="656850"/>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360" name="Google Shape;360;p36"/>
            <p:cNvSpPr txBox="1"/>
            <p:nvPr/>
          </p:nvSpPr>
          <p:spPr>
            <a:xfrm>
              <a:off x="0" y="61684"/>
              <a:ext cx="2796284"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Increasing the EU’s Climate ambition for 2030 and 2050</a:t>
              </a:r>
              <a:endParaRPr/>
            </a:p>
          </p:txBody>
        </p:sp>
      </p:grpSp>
      <p:grpSp>
        <p:nvGrpSpPr>
          <p:cNvPr id="361" name="Google Shape;361;p36"/>
          <p:cNvGrpSpPr/>
          <p:nvPr/>
        </p:nvGrpSpPr>
        <p:grpSpPr>
          <a:xfrm>
            <a:off x="1243375" y="2335160"/>
            <a:ext cx="2097552" cy="468558"/>
            <a:chOff x="0" y="0"/>
            <a:chExt cx="2796735" cy="624742"/>
          </a:xfrm>
        </p:grpSpPr>
        <p:sp>
          <p:nvSpPr>
            <p:cNvPr id="362" name="Google Shape;362;p36"/>
            <p:cNvSpPr/>
            <p:nvPr/>
          </p:nvSpPr>
          <p:spPr>
            <a:xfrm>
              <a:off x="0" y="0"/>
              <a:ext cx="2796735" cy="624742"/>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363" name="Google Shape;363;p36"/>
            <p:cNvSpPr txBox="1"/>
            <p:nvPr/>
          </p:nvSpPr>
          <p:spPr>
            <a:xfrm>
              <a:off x="0" y="45631"/>
              <a:ext cx="2796735"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Supplying clean, affordable </a:t>
              </a:r>
              <a:br>
                <a:rPr b="0" i="0" lang="en-US" sz="1050" u="none" cap="none" strike="noStrike">
                  <a:solidFill>
                    <a:srgbClr val="FFFFFF"/>
                  </a:solidFill>
                  <a:latin typeface="Arial"/>
                  <a:ea typeface="Arial"/>
                  <a:cs typeface="Arial"/>
                  <a:sym typeface="Arial"/>
                </a:rPr>
              </a:br>
              <a:r>
                <a:rPr b="0" i="0" lang="en-US" sz="1050" u="none" cap="none" strike="noStrike">
                  <a:solidFill>
                    <a:srgbClr val="FFFFFF"/>
                  </a:solidFill>
                  <a:latin typeface="Arial"/>
                  <a:ea typeface="Arial"/>
                  <a:cs typeface="Arial"/>
                  <a:sym typeface="Arial"/>
                </a:rPr>
                <a:t>and secure energy</a:t>
              </a:r>
              <a:endParaRPr/>
            </a:p>
          </p:txBody>
        </p:sp>
      </p:grpSp>
      <p:grpSp>
        <p:nvGrpSpPr>
          <p:cNvPr id="364" name="Google Shape;364;p36"/>
          <p:cNvGrpSpPr/>
          <p:nvPr/>
        </p:nvGrpSpPr>
        <p:grpSpPr>
          <a:xfrm>
            <a:off x="5406319" y="1644103"/>
            <a:ext cx="2097215" cy="502470"/>
            <a:chOff x="0" y="0"/>
            <a:chExt cx="2796285" cy="669958"/>
          </a:xfrm>
        </p:grpSpPr>
        <p:sp>
          <p:nvSpPr>
            <p:cNvPr id="365" name="Google Shape;365;p36"/>
            <p:cNvSpPr/>
            <p:nvPr/>
          </p:nvSpPr>
          <p:spPr>
            <a:xfrm>
              <a:off x="0" y="0"/>
              <a:ext cx="2796285" cy="669958"/>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366" name="Google Shape;366;p36"/>
            <p:cNvSpPr txBox="1"/>
            <p:nvPr/>
          </p:nvSpPr>
          <p:spPr>
            <a:xfrm>
              <a:off x="0" y="68240"/>
              <a:ext cx="2796284"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A zero pollution ambition </a:t>
              </a:r>
              <a:endParaRPr b="0" i="0" sz="105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for a toxic-free environment</a:t>
              </a:r>
              <a:endParaRPr/>
            </a:p>
          </p:txBody>
        </p:sp>
      </p:grpSp>
      <p:grpSp>
        <p:nvGrpSpPr>
          <p:cNvPr id="367" name="Google Shape;367;p36"/>
          <p:cNvGrpSpPr/>
          <p:nvPr/>
        </p:nvGrpSpPr>
        <p:grpSpPr>
          <a:xfrm>
            <a:off x="3885469" y="1399493"/>
            <a:ext cx="1621469" cy="623246"/>
            <a:chOff x="-1" y="0"/>
            <a:chExt cx="2161957" cy="830992"/>
          </a:xfrm>
        </p:grpSpPr>
        <p:sp>
          <p:nvSpPr>
            <p:cNvPr id="368" name="Google Shape;368;p36"/>
            <p:cNvSpPr txBox="1"/>
            <p:nvPr/>
          </p:nvSpPr>
          <p:spPr>
            <a:xfrm>
              <a:off x="60730" y="0"/>
              <a:ext cx="2101226" cy="830992"/>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Transforming the </a:t>
              </a:r>
              <a:br>
                <a:rPr b="1" i="0" lang="en-US" sz="1200" u="none" cap="none" strike="noStrike">
                  <a:solidFill>
                    <a:srgbClr val="034EA2"/>
                  </a:solidFill>
                  <a:latin typeface="Arial"/>
                  <a:ea typeface="Arial"/>
                  <a:cs typeface="Arial"/>
                  <a:sym typeface="Arial"/>
                </a:rPr>
              </a:br>
              <a:r>
                <a:rPr b="1" i="0" lang="en-US" sz="1200" u="none" cap="none" strike="noStrike">
                  <a:solidFill>
                    <a:srgbClr val="034EA2"/>
                  </a:solidFill>
                  <a:latin typeface="Arial"/>
                  <a:ea typeface="Arial"/>
                  <a:cs typeface="Arial"/>
                  <a:sym typeface="Arial"/>
                </a:rPr>
                <a:t>EU’s economy for a sustainable future</a:t>
              </a:r>
              <a:endParaRPr/>
            </a:p>
          </p:txBody>
        </p:sp>
        <p:cxnSp>
          <p:nvCxnSpPr>
            <p:cNvPr id="369" name="Google Shape;369;p36"/>
            <p:cNvCxnSpPr/>
            <p:nvPr/>
          </p:nvCxnSpPr>
          <p:spPr>
            <a:xfrm flipH="1">
              <a:off x="-1" y="71239"/>
              <a:ext cx="2" cy="672940"/>
            </a:xfrm>
            <a:prstGeom prst="straightConnector1">
              <a:avLst/>
            </a:prstGeom>
            <a:noFill/>
            <a:ln cap="rnd" cmpd="sng" w="28575">
              <a:solidFill>
                <a:srgbClr val="034EA2"/>
              </a:solidFill>
              <a:prstDash val="solid"/>
              <a:round/>
              <a:headEnd len="sm" w="sm" type="none"/>
              <a:tailEnd len="sm" w="sm" type="none"/>
            </a:ln>
          </p:spPr>
        </p:cxnSp>
      </p:grpSp>
      <p:grpSp>
        <p:nvGrpSpPr>
          <p:cNvPr id="370" name="Google Shape;370;p36"/>
          <p:cNvGrpSpPr/>
          <p:nvPr/>
        </p:nvGrpSpPr>
        <p:grpSpPr>
          <a:xfrm>
            <a:off x="3853721" y="3699104"/>
            <a:ext cx="1655843" cy="515421"/>
            <a:chOff x="-1" y="0"/>
            <a:chExt cx="2207789" cy="687227"/>
          </a:xfrm>
        </p:grpSpPr>
        <p:sp>
          <p:nvSpPr>
            <p:cNvPr id="371" name="Google Shape;371;p36"/>
            <p:cNvSpPr/>
            <p:nvPr/>
          </p:nvSpPr>
          <p:spPr>
            <a:xfrm>
              <a:off x="106562" y="0"/>
              <a:ext cx="2101226" cy="584772"/>
            </a:xfrm>
            <a:custGeom>
              <a:rect b="b" l="l" r="r" t="t"/>
              <a:pathLst>
                <a:path extrusionOk="0" h="120000" w="21600">
                  <a:moveTo>
                    <a:pt x="0" y="0"/>
                  </a:moveTo>
                  <a:lnTo>
                    <a:pt x="21600" y="0"/>
                  </a:lnTo>
                  <a:lnTo>
                    <a:pt x="21600" y="0"/>
                  </a:lnTo>
                  <a:lnTo>
                    <a:pt x="0" y="0"/>
                  </a:lnTo>
                  <a:close/>
                </a:path>
              </a:pathLst>
            </a:cu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And leaving  </a:t>
              </a:r>
              <a:endParaRPr/>
            </a:p>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no one behind </a:t>
              </a:r>
              <a:endParaRPr/>
            </a:p>
          </p:txBody>
        </p:sp>
        <p:cxnSp>
          <p:nvCxnSpPr>
            <p:cNvPr id="372" name="Google Shape;372;p36"/>
            <p:cNvCxnSpPr/>
            <p:nvPr/>
          </p:nvCxnSpPr>
          <p:spPr>
            <a:xfrm flipH="1">
              <a:off x="-1" y="14287"/>
              <a:ext cx="2" cy="672940"/>
            </a:xfrm>
            <a:prstGeom prst="straightConnector1">
              <a:avLst/>
            </a:prstGeom>
            <a:noFill/>
            <a:ln cap="rnd" cmpd="sng" w="28575">
              <a:solidFill>
                <a:srgbClr val="034EA2"/>
              </a:solidFill>
              <a:prstDash val="solid"/>
              <a:round/>
              <a:headEnd len="sm" w="sm" type="none"/>
              <a:tailEnd len="sm" w="sm" type="none"/>
            </a:ln>
          </p:spPr>
        </p:cxnSp>
      </p:grpSp>
      <p:sp>
        <p:nvSpPr>
          <p:cNvPr id="373" name="Google Shape;373;p36"/>
          <p:cNvSpPr/>
          <p:nvPr/>
        </p:nvSpPr>
        <p:spPr>
          <a:xfrm>
            <a:off x="3132328" y="4342460"/>
            <a:ext cx="2553766" cy="522801"/>
          </a:xfrm>
          <a:prstGeom prst="rect">
            <a:avLst/>
          </a:prstGeom>
          <a:solidFill>
            <a:srgbClr val="034EA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Designing a set of </a:t>
            </a:r>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deeply transformative policies </a:t>
            </a:r>
            <a:endParaRPr b="0" i="0" sz="1050" u="none" cap="none" strike="noStrike">
              <a:solidFill>
                <a:srgbClr val="FFFFFF"/>
              </a:solidFill>
              <a:latin typeface="Arial"/>
              <a:ea typeface="Arial"/>
              <a:cs typeface="Arial"/>
              <a:sym typeface="Arial"/>
            </a:endParaRPr>
          </a:p>
        </p:txBody>
      </p:sp>
      <p:sp>
        <p:nvSpPr>
          <p:cNvPr id="374" name="Google Shape;374;p36"/>
          <p:cNvSpPr/>
          <p:nvPr/>
        </p:nvSpPr>
        <p:spPr>
          <a:xfrm>
            <a:off x="5507976" y="1451910"/>
            <a:ext cx="2242847" cy="1444828"/>
          </a:xfrm>
          <a:prstGeom prst="ellipse">
            <a:avLst/>
          </a:prstGeom>
          <a:noFill/>
          <a:ln cap="flat" cmpd="sng" w="38100">
            <a:solidFill>
              <a:srgbClr val="CBCC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75" name="Google Shape;375;p36"/>
          <p:cNvSpPr/>
          <p:nvPr/>
        </p:nvSpPr>
        <p:spPr>
          <a:xfrm rot="5400000">
            <a:off x="8161013" y="1872705"/>
            <a:ext cx="379865" cy="608564"/>
          </a:xfrm>
          <a:prstGeom prst="downArrow">
            <a:avLst>
              <a:gd fmla="val 50000" name="adj1"/>
              <a:gd fmla="val 50000" name="adj2"/>
            </a:avLst>
          </a:prstGeom>
          <a:solidFill>
            <a:srgbClr val="CBCC07"/>
          </a:solidFill>
          <a:ln cap="flat" cmpd="sng" w="25400">
            <a:solidFill>
              <a:srgbClr val="CBCC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2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2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8"/>
          <p:cNvSpPr txBox="1"/>
          <p:nvPr>
            <p:ph idx="1" type="body"/>
          </p:nvPr>
        </p:nvSpPr>
        <p:spPr>
          <a:xfrm>
            <a:off x="2222500" y="1304400"/>
            <a:ext cx="6749400" cy="3758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267200"/>
              </a:buClr>
              <a:buSzPts val="2340"/>
              <a:buFont typeface="Source Sans Pro"/>
              <a:buChar char="•"/>
            </a:pPr>
            <a:r>
              <a:rPr lang="en-US">
                <a:latin typeface="Raleway Thin"/>
                <a:ea typeface="Raleway Thin"/>
                <a:cs typeface="Raleway Thin"/>
                <a:sym typeface="Raleway Thin"/>
              </a:rPr>
              <a:t>Protect 30% of the EU’s land area, with 10% strictly protected. Based on Natura 2000 and nationally designated areas and integrating</a:t>
            </a:r>
            <a:r>
              <a:rPr lang="en-US"/>
              <a:t> </a:t>
            </a:r>
            <a:r>
              <a:rPr lang="en-US">
                <a:latin typeface="Raleway Thin"/>
                <a:ea typeface="Raleway Thin"/>
                <a:cs typeface="Raleway Thin"/>
                <a:sym typeface="Raleway Thin"/>
              </a:rPr>
              <a:t>ecological corridors</a:t>
            </a:r>
            <a:endParaRPr>
              <a:latin typeface="Raleway Thin"/>
              <a:ea typeface="Raleway Thin"/>
              <a:cs typeface="Raleway Thin"/>
              <a:sym typeface="Raleway Thin"/>
            </a:endParaRPr>
          </a:p>
          <a:p>
            <a:pPr indent="-228600" lvl="0" marL="228600" rtl="0" algn="l">
              <a:lnSpc>
                <a:spcPct val="100000"/>
              </a:lnSpc>
              <a:spcBef>
                <a:spcPts val="0"/>
              </a:spcBef>
              <a:spcAft>
                <a:spcPts val="0"/>
              </a:spcAft>
              <a:buClr>
                <a:srgbClr val="267200"/>
              </a:buClr>
              <a:buSzPts val="2340"/>
              <a:buFont typeface="Source Sans Pro"/>
              <a:buChar char="•"/>
            </a:pPr>
            <a:r>
              <a:rPr lang="en-US">
                <a:latin typeface="Raleway Thin"/>
                <a:ea typeface="Raleway Thin"/>
                <a:cs typeface="Raleway Thin"/>
                <a:sym typeface="Raleway Thin"/>
              </a:rPr>
              <a:t>EU Restoration Plan</a:t>
            </a:r>
            <a:r>
              <a:rPr lang="en-US"/>
              <a:t> </a:t>
            </a:r>
            <a:r>
              <a:rPr lang="en-US">
                <a:latin typeface="Raleway Thin"/>
                <a:ea typeface="Raleway Thin"/>
                <a:cs typeface="Raleway Thin"/>
                <a:sym typeface="Raleway Thin"/>
              </a:rPr>
              <a:t>with 2030 commitments to include: new legally binding targets (2021); the</a:t>
            </a:r>
            <a:r>
              <a:rPr lang="en-US"/>
              <a:t> </a:t>
            </a:r>
            <a:r>
              <a:rPr lang="en-US">
                <a:latin typeface="Raleway Thin"/>
                <a:ea typeface="Raleway Thin"/>
                <a:cs typeface="Raleway Thin"/>
                <a:sym typeface="Raleway Thin"/>
              </a:rPr>
              <a:t>targets repeated in the F2F, reverse the decline in pollinators, remediate contaminated soils sites, IAS..</a:t>
            </a:r>
            <a:r>
              <a:rPr lang="en-US"/>
              <a:t>.</a:t>
            </a:r>
            <a:r>
              <a:rPr lang="en-US">
                <a:latin typeface="Raleway Thin"/>
                <a:ea typeface="Raleway Thin"/>
                <a:cs typeface="Raleway Thin"/>
                <a:sym typeface="Raleway Thin"/>
              </a:rPr>
              <a:t> </a:t>
            </a:r>
            <a:endParaRPr>
              <a:latin typeface="Raleway Thin"/>
              <a:ea typeface="Raleway Thin"/>
              <a:cs typeface="Raleway Thin"/>
              <a:sym typeface="Raleway Thin"/>
            </a:endParaRPr>
          </a:p>
          <a:p>
            <a:pPr indent="-228600" lvl="0" marL="228600" rtl="0" algn="l">
              <a:lnSpc>
                <a:spcPct val="100000"/>
              </a:lnSpc>
              <a:spcBef>
                <a:spcPts val="0"/>
              </a:spcBef>
              <a:spcAft>
                <a:spcPts val="0"/>
              </a:spcAft>
              <a:buClr>
                <a:srgbClr val="267200"/>
              </a:buClr>
              <a:buSzPts val="2340"/>
              <a:buFont typeface="Source Sans Pro"/>
              <a:buChar char="•"/>
            </a:pPr>
            <a:r>
              <a:rPr lang="en-US">
                <a:latin typeface="Raleway Thin"/>
                <a:ea typeface="Raleway Thin"/>
                <a:cs typeface="Raleway Thin"/>
                <a:sym typeface="Raleway Thin"/>
              </a:rPr>
              <a:t>30% of species and habitats which are not in favourable status will achieve such status by 2030</a:t>
            </a:r>
            <a:endParaRPr>
              <a:latin typeface="Raleway Thin"/>
              <a:ea typeface="Raleway Thin"/>
              <a:cs typeface="Raleway Thin"/>
              <a:sym typeface="Raleway Thin"/>
            </a:endParaRPr>
          </a:p>
          <a:p>
            <a:pPr indent="-228600" lvl="0" marL="228600" rtl="0" algn="l">
              <a:lnSpc>
                <a:spcPct val="100000"/>
              </a:lnSpc>
              <a:spcBef>
                <a:spcPts val="0"/>
              </a:spcBef>
              <a:spcAft>
                <a:spcPts val="0"/>
              </a:spcAft>
              <a:buClr>
                <a:srgbClr val="267200"/>
              </a:buClr>
              <a:buSzPts val="2340"/>
              <a:buChar char="•"/>
            </a:pPr>
            <a:r>
              <a:rPr lang="en-US">
                <a:latin typeface="Raleway Thin"/>
                <a:ea typeface="Raleway Thin"/>
                <a:cs typeface="Raleway Thin"/>
                <a:sym typeface="Raleway Thin"/>
              </a:rPr>
              <a:t>Landscape features</a:t>
            </a:r>
            <a:r>
              <a:rPr lang="en-US"/>
              <a:t> </a:t>
            </a:r>
            <a:r>
              <a:rPr lang="en-US">
                <a:latin typeface="Raleway Thin"/>
                <a:ea typeface="Raleway Thin"/>
                <a:cs typeface="Raleway Thin"/>
                <a:sym typeface="Raleway Thin"/>
              </a:rPr>
              <a:t>and rotational and non rotational set aside</a:t>
            </a:r>
            <a:r>
              <a:rPr lang="en-US"/>
              <a:t> </a:t>
            </a:r>
            <a:r>
              <a:rPr lang="en-US">
                <a:latin typeface="Raleway Thin"/>
                <a:ea typeface="Raleway Thin"/>
                <a:cs typeface="Raleway Thin"/>
                <a:sym typeface="Raleway Thin"/>
              </a:rPr>
              <a:t>in 10% of the agricultural area </a:t>
            </a:r>
            <a:endParaRPr>
              <a:latin typeface="Raleway Thin"/>
              <a:ea typeface="Raleway Thin"/>
              <a:cs typeface="Raleway Thin"/>
              <a:sym typeface="Raleway Thin"/>
            </a:endParaRPr>
          </a:p>
          <a:p>
            <a:pPr indent="-228600" lvl="0" marL="228600" rtl="0" algn="l">
              <a:lnSpc>
                <a:spcPct val="100000"/>
              </a:lnSpc>
              <a:spcBef>
                <a:spcPts val="0"/>
              </a:spcBef>
              <a:spcAft>
                <a:spcPts val="0"/>
              </a:spcAft>
              <a:buClr>
                <a:srgbClr val="267200"/>
              </a:buClr>
              <a:buSzPts val="2340"/>
              <a:buChar char="•"/>
            </a:pPr>
            <a:r>
              <a:rPr lang="en-US">
                <a:latin typeface="Raleway Thin"/>
                <a:ea typeface="Raleway Thin"/>
                <a:cs typeface="Raleway Thin"/>
                <a:sym typeface="Raleway Thin"/>
              </a:rPr>
              <a:t>important implications for EU forests &amp; forestry</a:t>
            </a:r>
            <a:endParaRPr>
              <a:latin typeface="Raleway Thin"/>
              <a:ea typeface="Raleway Thin"/>
              <a:cs typeface="Raleway Thin"/>
              <a:sym typeface="Raleway Thin"/>
            </a:endParaRPr>
          </a:p>
          <a:p>
            <a:pPr indent="0" lvl="0" marL="0" rtl="0" algn="l">
              <a:lnSpc>
                <a:spcPct val="100000"/>
              </a:lnSpc>
              <a:spcBef>
                <a:spcPts val="0"/>
              </a:spcBef>
              <a:spcAft>
                <a:spcPts val="0"/>
              </a:spcAft>
              <a:buSzPts val="2340"/>
              <a:buNone/>
            </a:pPr>
            <a:r>
              <a:t/>
            </a:r>
            <a:endParaRPr b="1"/>
          </a:p>
          <a:p>
            <a:pPr indent="0" lvl="0" marL="0" rtl="0" algn="l">
              <a:lnSpc>
                <a:spcPct val="100000"/>
              </a:lnSpc>
              <a:spcBef>
                <a:spcPts val="0"/>
              </a:spcBef>
              <a:spcAft>
                <a:spcPts val="0"/>
              </a:spcAft>
              <a:buSzPts val="2340"/>
              <a:buNone/>
            </a:pPr>
            <a:r>
              <a:rPr b="1" lang="en-US">
                <a:solidFill>
                  <a:srgbClr val="FF0000"/>
                </a:solidFill>
                <a:latin typeface="Raleway"/>
                <a:ea typeface="Raleway"/>
                <a:cs typeface="Raleway"/>
                <a:sym typeface="Raleway"/>
              </a:rPr>
              <a:t>Main concerns</a:t>
            </a:r>
            <a:r>
              <a:rPr b="1" lang="en-US">
                <a:latin typeface="Raleway"/>
                <a:ea typeface="Raleway"/>
                <a:cs typeface="Raleway"/>
                <a:sym typeface="Raleway"/>
              </a:rPr>
              <a:t>: Strict protection + New binding nature restoration target + lack of funding (no mention of payments for ecosystems services), lack of recognition of private conservation, lack of feasibility study… </a:t>
            </a:r>
            <a:endParaRPr b="1">
              <a:latin typeface="Raleway"/>
              <a:ea typeface="Raleway"/>
              <a:cs typeface="Raleway"/>
              <a:sym typeface="Raleway"/>
            </a:endParaRPr>
          </a:p>
          <a:p>
            <a:pPr indent="0" lvl="0" marL="0" rtl="0" algn="l">
              <a:lnSpc>
                <a:spcPct val="100000"/>
              </a:lnSpc>
              <a:spcBef>
                <a:spcPts val="0"/>
              </a:spcBef>
              <a:spcAft>
                <a:spcPts val="0"/>
              </a:spcAft>
              <a:buSzPts val="2340"/>
              <a:buNone/>
            </a:pPr>
            <a:r>
              <a:t/>
            </a:r>
            <a:endParaRPr>
              <a:latin typeface="Raleway Thin"/>
              <a:ea typeface="Raleway Thin"/>
              <a:cs typeface="Raleway Thin"/>
              <a:sym typeface="Raleway Thin"/>
            </a:endParaRPr>
          </a:p>
          <a:p>
            <a:pPr indent="0" lvl="0" marL="0" rtl="0" algn="l">
              <a:lnSpc>
                <a:spcPct val="100000"/>
              </a:lnSpc>
              <a:spcBef>
                <a:spcPts val="0"/>
              </a:spcBef>
              <a:spcAft>
                <a:spcPts val="0"/>
              </a:spcAft>
              <a:buSzPts val="2340"/>
              <a:buNone/>
            </a:pPr>
            <a:r>
              <a:rPr lang="en-US">
                <a:solidFill>
                  <a:srgbClr val="3F5B02"/>
                </a:solidFill>
                <a:latin typeface="Raleway Thin"/>
                <a:ea typeface="Raleway Thin"/>
                <a:cs typeface="Raleway Thin"/>
                <a:sym typeface="Raleway Thin"/>
              </a:rPr>
              <a:t>             </a:t>
            </a:r>
            <a:endParaRPr>
              <a:solidFill>
                <a:srgbClr val="3F5B02"/>
              </a:solidFill>
              <a:latin typeface="Raleway Thin"/>
              <a:ea typeface="Raleway Thin"/>
              <a:cs typeface="Raleway Thin"/>
              <a:sym typeface="Raleway Thin"/>
            </a:endParaRPr>
          </a:p>
        </p:txBody>
      </p:sp>
      <p:grpSp>
        <p:nvGrpSpPr>
          <p:cNvPr id="381" name="Google Shape;381;p18"/>
          <p:cNvGrpSpPr/>
          <p:nvPr/>
        </p:nvGrpSpPr>
        <p:grpSpPr>
          <a:xfrm>
            <a:off x="292946" y="0"/>
            <a:ext cx="4494207" cy="1076446"/>
            <a:chOff x="292946" y="0"/>
            <a:chExt cx="4811454" cy="1076446"/>
          </a:xfrm>
        </p:grpSpPr>
        <p:pic>
          <p:nvPicPr>
            <p:cNvPr descr="Une image contenant assiette&#10;&#10;Description générée automatiquement" id="382" name="Google Shape;382;p18"/>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383" name="Google Shape;383;p18"/>
            <p:cNvCxnSpPr/>
            <p:nvPr/>
          </p:nvCxnSpPr>
          <p:spPr>
            <a:xfrm>
              <a:off x="2032100" y="744450"/>
              <a:ext cx="3072300" cy="19500"/>
            </a:xfrm>
            <a:prstGeom prst="straightConnector1">
              <a:avLst/>
            </a:prstGeom>
            <a:noFill/>
            <a:ln cap="flat" cmpd="sng" w="34925">
              <a:solidFill>
                <a:srgbClr val="CBCC07"/>
              </a:solidFill>
              <a:prstDash val="solid"/>
              <a:round/>
              <a:headEnd len="sm" w="sm" type="none"/>
              <a:tailEnd len="sm" w="sm" type="none"/>
            </a:ln>
          </p:spPr>
        </p:cxnSp>
      </p:grpSp>
      <p:pic>
        <p:nvPicPr>
          <p:cNvPr descr="Une image contenant plante, fleur, table, herbe&#10;&#10;Description générée automatiquement" id="384" name="Google Shape;384;p18"/>
          <p:cNvPicPr preferRelativeResize="0"/>
          <p:nvPr/>
        </p:nvPicPr>
        <p:blipFill rotWithShape="1">
          <a:blip r:embed="rId4">
            <a:alphaModFix/>
          </a:blip>
          <a:srcRect b="-1393" l="44013" r="21837" t="1394"/>
          <a:stretch/>
        </p:blipFill>
        <p:spPr>
          <a:xfrm>
            <a:off x="0" y="1304399"/>
            <a:ext cx="1994640" cy="3886200"/>
          </a:xfrm>
          <a:prstGeom prst="rect">
            <a:avLst/>
          </a:prstGeom>
          <a:noFill/>
          <a:ln>
            <a:noFill/>
          </a:ln>
        </p:spPr>
      </p:pic>
      <p:sp>
        <p:nvSpPr>
          <p:cNvPr id="385" name="Google Shape;385;p18"/>
          <p:cNvSpPr txBox="1"/>
          <p:nvPr>
            <p:ph type="title"/>
          </p:nvPr>
        </p:nvSpPr>
        <p:spPr>
          <a:xfrm>
            <a:off x="5509575" y="303700"/>
            <a:ext cx="2944200" cy="73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Biodiversity Strategy 2030</a:t>
            </a:r>
            <a:endParaRPr b="1" sz="2400">
              <a:solidFill>
                <a:srgbClr val="CBCC07"/>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103b580eb55_3_134"/>
          <p:cNvSpPr txBox="1"/>
          <p:nvPr>
            <p:ph type="title"/>
          </p:nvPr>
        </p:nvSpPr>
        <p:spPr>
          <a:xfrm>
            <a:off x="4969150" y="413900"/>
            <a:ext cx="4068900" cy="535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lang="en-US" sz="2400">
                <a:solidFill>
                  <a:srgbClr val="CBCC07"/>
                </a:solidFill>
              </a:rPr>
              <a:t>A post pandemic world?</a:t>
            </a:r>
            <a:endParaRPr sz="2400">
              <a:solidFill>
                <a:srgbClr val="CBCC07"/>
              </a:solidFill>
            </a:endParaRPr>
          </a:p>
        </p:txBody>
      </p:sp>
      <p:grpSp>
        <p:nvGrpSpPr>
          <p:cNvPr id="93" name="Google Shape;93;g103b580eb55_3_134"/>
          <p:cNvGrpSpPr/>
          <p:nvPr/>
        </p:nvGrpSpPr>
        <p:grpSpPr>
          <a:xfrm>
            <a:off x="292947" y="0"/>
            <a:ext cx="4281329" cy="1076446"/>
            <a:chOff x="292946" y="0"/>
            <a:chExt cx="4281329" cy="1076446"/>
          </a:xfrm>
        </p:grpSpPr>
        <p:pic>
          <p:nvPicPr>
            <p:cNvPr descr="Une image contenant assiette&#10;&#10;Description générée automatiquement" id="94" name="Google Shape;94;g103b580eb55_3_134"/>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95" name="Google Shape;95;g103b580eb55_3_134"/>
            <p:cNvCxnSpPr/>
            <p:nvPr/>
          </p:nvCxnSpPr>
          <p:spPr>
            <a:xfrm flipH="1" rot="10800000">
              <a:off x="2104675" y="781400"/>
              <a:ext cx="2469600" cy="8400"/>
            </a:xfrm>
            <a:prstGeom prst="straightConnector1">
              <a:avLst/>
            </a:prstGeom>
            <a:noFill/>
            <a:ln cap="flat" cmpd="sng" w="34925">
              <a:solidFill>
                <a:srgbClr val="CBCC07"/>
              </a:solidFill>
              <a:prstDash val="solid"/>
              <a:round/>
              <a:headEnd len="sm" w="sm" type="none"/>
              <a:tailEnd len="sm" w="sm" type="none"/>
            </a:ln>
          </p:spPr>
        </p:cxnSp>
      </p:grpSp>
      <p:pic>
        <p:nvPicPr>
          <p:cNvPr id="96" name="Google Shape;96;g103b580eb55_3_134"/>
          <p:cNvPicPr preferRelativeResize="0"/>
          <p:nvPr/>
        </p:nvPicPr>
        <p:blipFill>
          <a:blip r:embed="rId4">
            <a:alphaModFix/>
          </a:blip>
          <a:stretch>
            <a:fillRect/>
          </a:stretch>
        </p:blipFill>
        <p:spPr>
          <a:xfrm>
            <a:off x="74600" y="1148700"/>
            <a:ext cx="2319825" cy="3940301"/>
          </a:xfrm>
          <a:prstGeom prst="rect">
            <a:avLst/>
          </a:prstGeom>
          <a:noFill/>
          <a:ln>
            <a:noFill/>
          </a:ln>
        </p:spPr>
      </p:pic>
      <p:sp>
        <p:nvSpPr>
          <p:cNvPr id="97" name="Google Shape;97;g103b580eb55_3_134"/>
          <p:cNvSpPr txBox="1"/>
          <p:nvPr>
            <p:ph idx="1" type="body"/>
          </p:nvPr>
        </p:nvSpPr>
        <p:spPr>
          <a:xfrm>
            <a:off x="2773975" y="1470175"/>
            <a:ext cx="6243600" cy="3331200"/>
          </a:xfrm>
          <a:prstGeom prst="rect">
            <a:avLst/>
          </a:prstGeom>
          <a:noFill/>
          <a:ln>
            <a:noFill/>
          </a:ln>
        </p:spPr>
        <p:txBody>
          <a:bodyPr anchorCtr="0" anchor="t" bIns="45700" lIns="91425" spcFirstLastPara="1" rIns="91425" wrap="square" tIns="45700">
            <a:noAutofit/>
          </a:bodyPr>
          <a:lstStyle/>
          <a:p>
            <a:pPr indent="-389890" lvl="0" marL="457200" rtl="0" algn="l">
              <a:lnSpc>
                <a:spcPct val="115000"/>
              </a:lnSpc>
              <a:spcBef>
                <a:spcPts val="1800"/>
              </a:spcBef>
              <a:spcAft>
                <a:spcPts val="0"/>
              </a:spcAft>
              <a:buSzPts val="2540"/>
              <a:buChar char="•"/>
            </a:pPr>
            <a:r>
              <a:rPr lang="en-US" sz="1600">
                <a:latin typeface="Raleway Thin"/>
                <a:ea typeface="Raleway Thin"/>
                <a:cs typeface="Raleway Thin"/>
                <a:sym typeface="Raleway Thin"/>
              </a:rPr>
              <a:t>Stress in global trade markets due to economic recovery, scarcity in raw materials and high energy prices</a:t>
            </a:r>
            <a:endParaRPr sz="1600">
              <a:latin typeface="Raleway Thin"/>
              <a:ea typeface="Raleway Thin"/>
              <a:cs typeface="Raleway Thin"/>
              <a:sym typeface="Raleway Thin"/>
            </a:endParaRPr>
          </a:p>
          <a:p>
            <a:pPr indent="-389890" lvl="0" marL="457200" rtl="0" algn="l">
              <a:lnSpc>
                <a:spcPct val="115000"/>
              </a:lnSpc>
              <a:spcBef>
                <a:spcPts val="0"/>
              </a:spcBef>
              <a:spcAft>
                <a:spcPts val="0"/>
              </a:spcAft>
              <a:buSzPts val="2540"/>
              <a:buChar char="•"/>
            </a:pPr>
            <a:r>
              <a:rPr lang="en-US" sz="1600">
                <a:latin typeface="Raleway Thin"/>
                <a:ea typeface="Raleway Thin"/>
                <a:cs typeface="Raleway Thin"/>
                <a:sym typeface="Raleway Thin"/>
              </a:rPr>
              <a:t>US-China tensions are not abiding, despite the new administration and in Russia : migration, and energy prices risk destabilising beyond its borders</a:t>
            </a:r>
            <a:endParaRPr sz="1600">
              <a:latin typeface="Raleway Thin"/>
              <a:ea typeface="Raleway Thin"/>
              <a:cs typeface="Raleway Thin"/>
              <a:sym typeface="Raleway Thin"/>
            </a:endParaRPr>
          </a:p>
          <a:p>
            <a:pPr indent="-389890" lvl="0" marL="457200" rtl="0" algn="l">
              <a:lnSpc>
                <a:spcPct val="115000"/>
              </a:lnSpc>
              <a:spcBef>
                <a:spcPts val="0"/>
              </a:spcBef>
              <a:spcAft>
                <a:spcPts val="0"/>
              </a:spcAft>
              <a:buSzPts val="2540"/>
              <a:buChar char="•"/>
            </a:pPr>
            <a:r>
              <a:rPr lang="en-US" sz="1600">
                <a:latin typeface="Raleway Thin"/>
                <a:ea typeface="Raleway Thin"/>
                <a:cs typeface="Raleway Thin"/>
                <a:sym typeface="Raleway Thin"/>
              </a:rPr>
              <a:t>Brexit is now a reality, and the European project and the legitimacy of its institutions is questioned elsewhere in Europe. When the pandemic hit, borders were back, even within Schengen.</a:t>
            </a:r>
            <a:endParaRPr sz="1500">
              <a:latin typeface="Raleway Thin"/>
              <a:ea typeface="Raleway Thin"/>
              <a:cs typeface="Raleway Thin"/>
              <a:sym typeface="Raleway Thi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grpSp>
        <p:nvGrpSpPr>
          <p:cNvPr id="390" name="Google Shape;390;p23"/>
          <p:cNvGrpSpPr/>
          <p:nvPr/>
        </p:nvGrpSpPr>
        <p:grpSpPr>
          <a:xfrm>
            <a:off x="292956" y="0"/>
            <a:ext cx="4494379" cy="1076446"/>
            <a:chOff x="292946" y="0"/>
            <a:chExt cx="4811454" cy="1076446"/>
          </a:xfrm>
        </p:grpSpPr>
        <p:pic>
          <p:nvPicPr>
            <p:cNvPr descr="Une image contenant assiette&#10;&#10;Description générée automatiquement" id="391" name="Google Shape;391;p23"/>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392" name="Google Shape;392;p23"/>
            <p:cNvCxnSpPr/>
            <p:nvPr/>
          </p:nvCxnSpPr>
          <p:spPr>
            <a:xfrm>
              <a:off x="2032100" y="744450"/>
              <a:ext cx="3072300" cy="19500"/>
            </a:xfrm>
            <a:prstGeom prst="straightConnector1">
              <a:avLst/>
            </a:prstGeom>
            <a:noFill/>
            <a:ln cap="flat" cmpd="sng" w="34925">
              <a:solidFill>
                <a:srgbClr val="CBCC07"/>
              </a:solidFill>
              <a:prstDash val="solid"/>
              <a:round/>
              <a:headEnd len="sm" w="sm" type="none"/>
              <a:tailEnd len="sm" w="sm" type="none"/>
            </a:ln>
          </p:spPr>
        </p:cxnSp>
      </p:grpSp>
      <p:pic>
        <p:nvPicPr>
          <p:cNvPr descr="Une image contenant plante, fleur, table, herbe&#10;&#10;Description générée automatiquement" id="393" name="Google Shape;393;p23"/>
          <p:cNvPicPr preferRelativeResize="0"/>
          <p:nvPr/>
        </p:nvPicPr>
        <p:blipFill rotWithShape="1">
          <a:blip r:embed="rId4">
            <a:alphaModFix/>
          </a:blip>
          <a:srcRect b="-1389" l="44013" r="21837" t="1390"/>
          <a:stretch/>
        </p:blipFill>
        <p:spPr>
          <a:xfrm>
            <a:off x="0" y="1304399"/>
            <a:ext cx="1994640" cy="3886200"/>
          </a:xfrm>
          <a:prstGeom prst="rect">
            <a:avLst/>
          </a:prstGeom>
          <a:noFill/>
          <a:ln>
            <a:noFill/>
          </a:ln>
        </p:spPr>
      </p:pic>
      <p:sp>
        <p:nvSpPr>
          <p:cNvPr id="394" name="Google Shape;394;p23"/>
          <p:cNvSpPr txBox="1"/>
          <p:nvPr>
            <p:ph type="title"/>
          </p:nvPr>
        </p:nvSpPr>
        <p:spPr>
          <a:xfrm>
            <a:off x="5509575" y="303700"/>
            <a:ext cx="2944200" cy="731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Biodiversity Strategy 2030</a:t>
            </a:r>
            <a:endParaRPr b="1" sz="2400">
              <a:solidFill>
                <a:srgbClr val="CBCC07"/>
              </a:solidFill>
              <a:latin typeface="Raleway"/>
              <a:ea typeface="Raleway"/>
              <a:cs typeface="Raleway"/>
              <a:sym typeface="Raleway"/>
            </a:endParaRPr>
          </a:p>
        </p:txBody>
      </p:sp>
      <p:sp>
        <p:nvSpPr>
          <p:cNvPr id="395" name="Google Shape;395;p23"/>
          <p:cNvSpPr txBox="1"/>
          <p:nvPr>
            <p:ph idx="1" type="body"/>
          </p:nvPr>
        </p:nvSpPr>
        <p:spPr>
          <a:xfrm>
            <a:off x="2222500" y="1221750"/>
            <a:ext cx="6749400" cy="3758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340"/>
              <a:buNone/>
            </a:pPr>
            <a:r>
              <a:rPr b="1" lang="en-US" sz="1600">
                <a:latin typeface="Raleway"/>
                <a:ea typeface="Raleway"/>
                <a:cs typeface="Raleway"/>
                <a:sym typeface="Raleway"/>
              </a:rPr>
              <a:t>ELO is participating in: </a:t>
            </a:r>
            <a:endParaRPr b="1">
              <a:latin typeface="Raleway"/>
              <a:ea typeface="Raleway"/>
              <a:cs typeface="Raleway"/>
              <a:sym typeface="Raleway"/>
            </a:endParaRPr>
          </a:p>
          <a:p>
            <a:pPr indent="-377190" lvl="0" marL="457200" marR="0" rtl="0" algn="l">
              <a:lnSpc>
                <a:spcPct val="100000"/>
              </a:lnSpc>
              <a:spcBef>
                <a:spcPts val="0"/>
              </a:spcBef>
              <a:spcAft>
                <a:spcPts val="0"/>
              </a:spcAft>
              <a:buClr>
                <a:srgbClr val="267200"/>
              </a:buClr>
              <a:buSzPts val="2340"/>
              <a:buFont typeface="Source Sans Pro"/>
              <a:buChar char="•"/>
            </a:pPr>
            <a:r>
              <a:rPr b="1" lang="en-US">
                <a:latin typeface="Arial"/>
                <a:ea typeface="Arial"/>
                <a:cs typeface="Arial"/>
                <a:sym typeface="Arial"/>
              </a:rPr>
              <a:t>Nature Directors Meeting</a:t>
            </a:r>
            <a:r>
              <a:rPr lang="en-US">
                <a:latin typeface="Arial"/>
                <a:ea typeface="Arial"/>
                <a:cs typeface="Arial"/>
                <a:sym typeface="Arial"/>
              </a:rPr>
              <a:t> (linked with the council presidency)</a:t>
            </a:r>
            <a:endParaRPr>
              <a:latin typeface="Arial"/>
              <a:ea typeface="Arial"/>
              <a:cs typeface="Arial"/>
              <a:sym typeface="Arial"/>
            </a:endParaRPr>
          </a:p>
          <a:p>
            <a:pPr indent="-377190" lvl="0" marL="457200" marR="0" rtl="0" algn="l">
              <a:lnSpc>
                <a:spcPct val="100000"/>
              </a:lnSpc>
              <a:spcBef>
                <a:spcPts val="0"/>
              </a:spcBef>
              <a:spcAft>
                <a:spcPts val="0"/>
              </a:spcAft>
              <a:buClr>
                <a:srgbClr val="267200"/>
              </a:buClr>
              <a:buSzPts val="2340"/>
              <a:buFont typeface="Source Sans Pro"/>
              <a:buChar char="•"/>
            </a:pPr>
            <a:r>
              <a:rPr b="1" lang="en-US">
                <a:latin typeface="Arial"/>
                <a:ea typeface="Arial"/>
                <a:cs typeface="Arial"/>
                <a:sym typeface="Arial"/>
              </a:rPr>
              <a:t>Coordination</a:t>
            </a:r>
            <a:r>
              <a:rPr b="1" lang="en-US">
                <a:latin typeface="Arial"/>
                <a:ea typeface="Arial"/>
                <a:cs typeface="Arial"/>
                <a:sym typeface="Arial"/>
              </a:rPr>
              <a:t> Group for Biodiversity and Nature</a:t>
            </a:r>
            <a:r>
              <a:rPr lang="en-US">
                <a:latin typeface="Arial"/>
                <a:ea typeface="Arial"/>
                <a:cs typeface="Arial"/>
                <a:sym typeface="Arial"/>
              </a:rPr>
              <a:t> (CGBN)</a:t>
            </a:r>
            <a:endParaRPr>
              <a:latin typeface="Arial"/>
              <a:ea typeface="Arial"/>
              <a:cs typeface="Arial"/>
              <a:sym typeface="Arial"/>
            </a:endParaRPr>
          </a:p>
          <a:p>
            <a:pPr indent="-377190" lvl="1" marL="914400" marR="0" rtl="0" algn="l">
              <a:lnSpc>
                <a:spcPct val="100000"/>
              </a:lnSpc>
              <a:spcBef>
                <a:spcPts val="0"/>
              </a:spcBef>
              <a:spcAft>
                <a:spcPts val="0"/>
              </a:spcAft>
              <a:buClr>
                <a:srgbClr val="267200"/>
              </a:buClr>
              <a:buSzPts val="2340"/>
              <a:buFont typeface="Source Sans Pro"/>
              <a:buChar char="▪"/>
            </a:pPr>
            <a:r>
              <a:rPr b="1" lang="en-US"/>
              <a:t>Sub Group on the Birds and Habitats Directives</a:t>
            </a:r>
            <a:r>
              <a:rPr lang="en-US"/>
              <a:t> (NADEG) </a:t>
            </a:r>
            <a:endParaRPr/>
          </a:p>
          <a:p>
            <a:pPr indent="-377190" lvl="1" marL="914400" marR="0" rtl="0" algn="l">
              <a:lnSpc>
                <a:spcPct val="100000"/>
              </a:lnSpc>
              <a:spcBef>
                <a:spcPts val="0"/>
              </a:spcBef>
              <a:spcAft>
                <a:spcPts val="0"/>
              </a:spcAft>
              <a:buClr>
                <a:srgbClr val="267200"/>
              </a:buClr>
              <a:buSzPts val="2340"/>
              <a:buFont typeface="Source Sans Pro"/>
              <a:buChar char="▪"/>
            </a:pPr>
            <a:r>
              <a:rPr b="1" lang="en-US"/>
              <a:t>Sub Group on the Mapping and Assessment of Ecosystems and their Services</a:t>
            </a:r>
            <a:r>
              <a:rPr lang="en-US"/>
              <a:t> (MAES)</a:t>
            </a:r>
            <a:endParaRPr/>
          </a:p>
          <a:p>
            <a:pPr indent="-377190" lvl="1" marL="914400" marR="0" rtl="0" algn="l">
              <a:lnSpc>
                <a:spcPct val="100000"/>
              </a:lnSpc>
              <a:spcBef>
                <a:spcPts val="0"/>
              </a:spcBef>
              <a:spcAft>
                <a:spcPts val="0"/>
              </a:spcAft>
              <a:buClr>
                <a:srgbClr val="267200"/>
              </a:buClr>
              <a:buSzPts val="2340"/>
              <a:buFont typeface="Source Sans Pro"/>
              <a:buChar char="▪"/>
            </a:pPr>
            <a:r>
              <a:rPr lang="en-US"/>
              <a:t>Working Group </a:t>
            </a:r>
            <a:r>
              <a:rPr b="1" lang="en-US"/>
              <a:t>Invasive </a:t>
            </a:r>
            <a:r>
              <a:rPr b="1" lang="en-US"/>
              <a:t>Alien</a:t>
            </a:r>
            <a:r>
              <a:rPr b="1" lang="en-US"/>
              <a:t> Species</a:t>
            </a:r>
            <a:r>
              <a:rPr lang="en-US"/>
              <a:t> </a:t>
            </a:r>
            <a:endParaRPr/>
          </a:p>
          <a:p>
            <a:pPr indent="-377190" lvl="1" marL="914400" marR="0" rtl="0" algn="l">
              <a:lnSpc>
                <a:spcPct val="100000"/>
              </a:lnSpc>
              <a:spcBef>
                <a:spcPts val="0"/>
              </a:spcBef>
              <a:spcAft>
                <a:spcPts val="0"/>
              </a:spcAft>
              <a:buClr>
                <a:srgbClr val="267200"/>
              </a:buClr>
              <a:buSzPts val="2340"/>
              <a:buFont typeface="Source Sans Pro"/>
              <a:buChar char="▪"/>
            </a:pPr>
            <a:r>
              <a:rPr lang="en-US"/>
              <a:t>Working Group </a:t>
            </a:r>
            <a:r>
              <a:rPr b="1" lang="en-US"/>
              <a:t>Forest &amp; Nature</a:t>
            </a:r>
            <a:endParaRPr b="1"/>
          </a:p>
          <a:p>
            <a:pPr indent="-377190" lvl="1" marL="914400" marR="0" rtl="0" algn="l">
              <a:lnSpc>
                <a:spcPct val="100000"/>
              </a:lnSpc>
              <a:spcBef>
                <a:spcPts val="0"/>
              </a:spcBef>
              <a:spcAft>
                <a:spcPts val="0"/>
              </a:spcAft>
              <a:buClr>
                <a:srgbClr val="267200"/>
              </a:buClr>
              <a:buSzPts val="2340"/>
              <a:buFont typeface="Source Sans Pro"/>
              <a:buChar char="▪"/>
            </a:pPr>
            <a:r>
              <a:rPr lang="en-US"/>
              <a:t>Working Group </a:t>
            </a:r>
            <a:r>
              <a:rPr b="1" lang="en-US"/>
              <a:t>Nature Restoration</a:t>
            </a:r>
            <a:r>
              <a:rPr lang="en-US"/>
              <a:t> </a:t>
            </a:r>
            <a:endParaRPr/>
          </a:p>
          <a:p>
            <a:pPr indent="-377190" lvl="1" marL="914400" marR="0" rtl="0" algn="l">
              <a:lnSpc>
                <a:spcPct val="100000"/>
              </a:lnSpc>
              <a:spcBef>
                <a:spcPts val="0"/>
              </a:spcBef>
              <a:spcAft>
                <a:spcPts val="0"/>
              </a:spcAft>
              <a:buClr>
                <a:srgbClr val="267200"/>
              </a:buClr>
              <a:buSzPts val="2340"/>
              <a:buChar char="▪"/>
            </a:pPr>
            <a:r>
              <a:rPr b="1" lang="en-US"/>
              <a:t>Biogeographical </a:t>
            </a:r>
            <a:r>
              <a:rPr b="1" lang="en-US"/>
              <a:t>seminars</a:t>
            </a:r>
            <a:r>
              <a:rPr lang="en-US"/>
              <a:t> (under revision)</a:t>
            </a:r>
            <a:endParaRPr/>
          </a:p>
          <a:p>
            <a:pPr indent="-377190" lvl="0" marL="457200" marR="0" rtl="0" algn="l">
              <a:lnSpc>
                <a:spcPct val="100000"/>
              </a:lnSpc>
              <a:spcBef>
                <a:spcPts val="0"/>
              </a:spcBef>
              <a:spcAft>
                <a:spcPts val="0"/>
              </a:spcAft>
              <a:buClr>
                <a:srgbClr val="267200"/>
              </a:buClr>
              <a:buSzPts val="2340"/>
              <a:buFont typeface="Source Sans Pro"/>
              <a:buChar char="•"/>
            </a:pPr>
            <a:r>
              <a:rPr b="1" lang="en-US">
                <a:latin typeface="Arial"/>
                <a:ea typeface="Arial"/>
                <a:cs typeface="Arial"/>
                <a:sym typeface="Arial"/>
              </a:rPr>
              <a:t>Natura 2000 User's forum</a:t>
            </a:r>
            <a:endParaRPr b="1">
              <a:latin typeface="Raleway"/>
              <a:ea typeface="Raleway"/>
              <a:cs typeface="Raleway"/>
              <a:sym typeface="Raleway"/>
            </a:endParaRPr>
          </a:p>
          <a:p>
            <a:pPr indent="0" lvl="0" marL="0" rtl="0" algn="l">
              <a:lnSpc>
                <a:spcPct val="100000"/>
              </a:lnSpc>
              <a:spcBef>
                <a:spcPts val="0"/>
              </a:spcBef>
              <a:spcAft>
                <a:spcPts val="0"/>
              </a:spcAft>
              <a:buSzPts val="2340"/>
              <a:buNone/>
            </a:pPr>
            <a:r>
              <a:t/>
            </a:r>
            <a:endParaRPr b="1">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4"/>
          <p:cNvSpPr txBox="1"/>
          <p:nvPr/>
        </p:nvSpPr>
        <p:spPr>
          <a:xfrm>
            <a:off x="2200275" y="1135571"/>
            <a:ext cx="6765000" cy="27357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Raleway Thin"/>
                <a:ea typeface="Raleway Thin"/>
                <a:cs typeface="Raleway Thin"/>
                <a:sym typeface="Raleway Thin"/>
              </a:rPr>
              <a:t>Biodiversity Strategy for 2030</a:t>
            </a:r>
            <a:endParaRPr b="1" i="0" sz="1600" u="none" cap="none" strike="noStrike">
              <a:solidFill>
                <a:srgbClr val="000000"/>
              </a:solidFill>
              <a:latin typeface="Raleway Thin"/>
              <a:ea typeface="Raleway Thin"/>
              <a:cs typeface="Raleway Thin"/>
              <a:sym typeface="Raleway Thin"/>
            </a:endParaRPr>
          </a:p>
          <a:p>
            <a:pPr indent="45720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Raleway Thin"/>
              <a:ea typeface="Raleway Thin"/>
              <a:cs typeface="Raleway Thin"/>
              <a:sym typeface="Raleway Thin"/>
            </a:endParaRPr>
          </a:p>
          <a:p>
            <a:pPr indent="-285750" lvl="1" marL="863600" marR="0" rtl="0" algn="l">
              <a:lnSpc>
                <a:spcPct val="100000"/>
              </a:lnSpc>
              <a:spcBef>
                <a:spcPts val="0"/>
              </a:spcBef>
              <a:spcAft>
                <a:spcPts val="0"/>
              </a:spcAft>
              <a:buClr>
                <a:srgbClr val="000000"/>
              </a:buClr>
              <a:buSzPts val="1700"/>
              <a:buFont typeface="Courier New"/>
              <a:buChar char="o"/>
            </a:pPr>
            <a:r>
              <a:rPr b="1" i="0" lang="en-US" sz="1600" u="none" cap="none" strike="noStrike">
                <a:solidFill>
                  <a:srgbClr val="000000"/>
                </a:solidFill>
                <a:latin typeface="Raleway Thin"/>
                <a:ea typeface="Raleway Thin"/>
                <a:cs typeface="Raleway Thin"/>
                <a:sym typeface="Raleway Thin"/>
              </a:rPr>
              <a:t>Increase protection</a:t>
            </a:r>
            <a:r>
              <a:rPr b="0" i="0" lang="en-US" sz="1600" u="none" cap="none" strike="noStrike">
                <a:solidFill>
                  <a:srgbClr val="000000"/>
                </a:solidFill>
                <a:latin typeface="Raleway Thin"/>
                <a:ea typeface="Raleway Thin"/>
                <a:cs typeface="Raleway Thin"/>
                <a:sym typeface="Raleway Thin"/>
              </a:rPr>
              <a:t> (legal binding targets for restoration) </a:t>
            </a:r>
            <a:r>
              <a:rPr b="1" i="0" lang="en-US" sz="1600" u="none" cap="none" strike="noStrike">
                <a:solidFill>
                  <a:srgbClr val="000000"/>
                </a:solidFill>
                <a:latin typeface="Raleway Thin"/>
                <a:ea typeface="Raleway Thin"/>
                <a:cs typeface="Raleway Thin"/>
                <a:sym typeface="Raleway Thin"/>
              </a:rPr>
              <a:t>and</a:t>
            </a:r>
            <a:r>
              <a:rPr b="0" i="0" lang="en-US" sz="1600" u="none" cap="none" strike="noStrike">
                <a:solidFill>
                  <a:srgbClr val="000000"/>
                </a:solidFill>
                <a:latin typeface="Raleway Thin"/>
                <a:ea typeface="Raleway Thin"/>
                <a:cs typeface="Raleway Thin"/>
                <a:sym typeface="Raleway Thin"/>
              </a:rPr>
              <a:t> </a:t>
            </a:r>
            <a:r>
              <a:rPr b="1" i="0" lang="en-US" sz="1600" u="none" cap="none" strike="noStrike">
                <a:solidFill>
                  <a:srgbClr val="000000"/>
                </a:solidFill>
                <a:latin typeface="Raleway Thin"/>
                <a:ea typeface="Raleway Thin"/>
                <a:cs typeface="Raleway Thin"/>
                <a:sym typeface="Raleway Thin"/>
              </a:rPr>
              <a:t>strict protection (including all primary and old-growth forests</a:t>
            </a:r>
            <a:r>
              <a:rPr b="0" i="0" lang="en-US" sz="1600" u="none" cap="none" strike="noStrike">
                <a:solidFill>
                  <a:srgbClr val="000000"/>
                </a:solidFill>
                <a:latin typeface="Raleway Thin"/>
                <a:ea typeface="Raleway Thin"/>
                <a:cs typeface="Raleway Thin"/>
                <a:sym typeface="Raleway Thin"/>
              </a:rPr>
              <a:t>);</a:t>
            </a:r>
            <a:endParaRPr/>
          </a:p>
          <a:p>
            <a:pPr indent="0" lvl="1" marL="577850" marR="0" rtl="0" algn="l">
              <a:lnSpc>
                <a:spcPct val="100000"/>
              </a:lnSpc>
              <a:spcBef>
                <a:spcPts val="0"/>
              </a:spcBef>
              <a:spcAft>
                <a:spcPts val="0"/>
              </a:spcAft>
              <a:buNone/>
            </a:pPr>
            <a:r>
              <a:t/>
            </a:r>
            <a:endParaRPr b="0" i="0" sz="1600" u="none" cap="none" strike="noStrike">
              <a:solidFill>
                <a:srgbClr val="000000"/>
              </a:solidFill>
              <a:latin typeface="Raleway Thin"/>
              <a:ea typeface="Raleway Thin"/>
              <a:cs typeface="Raleway Thin"/>
              <a:sym typeface="Raleway Thin"/>
            </a:endParaRPr>
          </a:p>
          <a:p>
            <a:pPr indent="-285750" lvl="1" marL="863600" marR="0" rtl="0" algn="l">
              <a:lnSpc>
                <a:spcPct val="100000"/>
              </a:lnSpc>
              <a:spcBef>
                <a:spcPts val="0"/>
              </a:spcBef>
              <a:spcAft>
                <a:spcPts val="0"/>
              </a:spcAft>
              <a:buClr>
                <a:srgbClr val="000000"/>
              </a:buClr>
              <a:buSzPts val="1700"/>
              <a:buFont typeface="Courier New"/>
              <a:buChar char="o"/>
            </a:pPr>
            <a:r>
              <a:rPr b="0" i="0" lang="en-US" sz="1600" u="none" cap="none" strike="noStrike">
                <a:solidFill>
                  <a:srgbClr val="000000"/>
                </a:solidFill>
                <a:latin typeface="Raleway Thin"/>
                <a:ea typeface="Raleway Thin"/>
                <a:cs typeface="Raleway Thin"/>
                <a:sym typeface="Raleway Thin"/>
              </a:rPr>
              <a:t>Planting at least </a:t>
            </a:r>
            <a:r>
              <a:rPr b="1" i="0" lang="en-US" sz="1600" u="none" cap="none" strike="noStrike">
                <a:solidFill>
                  <a:srgbClr val="000000"/>
                </a:solidFill>
                <a:latin typeface="Raleway Thin"/>
                <a:ea typeface="Raleway Thin"/>
                <a:cs typeface="Raleway Thin"/>
                <a:sym typeface="Raleway Thin"/>
              </a:rPr>
              <a:t>3 billion trees by 2030 in full respect of ecological principles</a:t>
            </a:r>
            <a:r>
              <a:rPr b="0" i="0" lang="en-US" sz="1600" u="none" cap="none" strike="noStrike">
                <a:solidFill>
                  <a:srgbClr val="000000"/>
                </a:solidFill>
                <a:latin typeface="Raleway Thin"/>
                <a:ea typeface="Raleway Thin"/>
                <a:cs typeface="Raleway Thin"/>
                <a:sym typeface="Raleway Thin"/>
              </a:rPr>
              <a:t> (including in urban areas and agriculture);</a:t>
            </a:r>
            <a:endParaRPr/>
          </a:p>
          <a:p>
            <a:pPr indent="0" lvl="1" marL="577850" marR="0" rtl="0" algn="l">
              <a:lnSpc>
                <a:spcPct val="100000"/>
              </a:lnSpc>
              <a:spcBef>
                <a:spcPts val="0"/>
              </a:spcBef>
              <a:spcAft>
                <a:spcPts val="0"/>
              </a:spcAft>
              <a:buNone/>
            </a:pPr>
            <a:r>
              <a:t/>
            </a:r>
            <a:endParaRPr b="0" i="0" sz="1600" u="none" cap="none" strike="noStrike">
              <a:solidFill>
                <a:srgbClr val="000000"/>
              </a:solidFill>
              <a:latin typeface="Raleway Thin"/>
              <a:ea typeface="Raleway Thin"/>
              <a:cs typeface="Raleway Thin"/>
              <a:sym typeface="Raleway Thin"/>
            </a:endParaRPr>
          </a:p>
          <a:p>
            <a:pPr indent="-285750" lvl="1" marL="863600" marR="0" rtl="0" algn="l">
              <a:lnSpc>
                <a:spcPct val="100000"/>
              </a:lnSpc>
              <a:spcBef>
                <a:spcPts val="0"/>
              </a:spcBef>
              <a:spcAft>
                <a:spcPts val="0"/>
              </a:spcAft>
              <a:buClr>
                <a:srgbClr val="000000"/>
              </a:buClr>
              <a:buSzPts val="1700"/>
              <a:buFont typeface="Courier New"/>
              <a:buChar char="o"/>
            </a:pPr>
            <a:r>
              <a:rPr b="1" i="0" lang="en-US" sz="1600" u="none" cap="none" strike="noStrike">
                <a:solidFill>
                  <a:srgbClr val="000000"/>
                </a:solidFill>
                <a:latin typeface="Raleway Thin"/>
                <a:ea typeface="Raleway Thin"/>
                <a:cs typeface="Raleway Thin"/>
                <a:sym typeface="Raleway Thin"/>
              </a:rPr>
              <a:t>Guidelines on afforestation and reforestation</a:t>
            </a:r>
            <a:r>
              <a:rPr b="0" i="0" lang="en-US" sz="1600" u="none" cap="none" strike="noStrike">
                <a:solidFill>
                  <a:srgbClr val="000000"/>
                </a:solidFill>
                <a:latin typeface="Raleway Thin"/>
                <a:ea typeface="Raleway Thin"/>
                <a:cs typeface="Raleway Thin"/>
                <a:sym typeface="Raleway Thin"/>
              </a:rPr>
              <a:t> and </a:t>
            </a:r>
            <a:r>
              <a:rPr b="1" i="0" lang="en-US" sz="1600" u="none" cap="none" strike="noStrike">
                <a:solidFill>
                  <a:srgbClr val="000000"/>
                </a:solidFill>
                <a:latin typeface="Raleway Thin"/>
                <a:ea typeface="Raleway Thin"/>
                <a:cs typeface="Raleway Thin"/>
                <a:sym typeface="Raleway Thin"/>
              </a:rPr>
              <a:t>close-to-nature-forestry practices</a:t>
            </a:r>
            <a:endParaRPr b="1" i="0" sz="1600" u="none" cap="none" strike="noStrike">
              <a:solidFill>
                <a:srgbClr val="000000"/>
              </a:solidFill>
              <a:latin typeface="Raleway Thin"/>
              <a:ea typeface="Raleway Thin"/>
              <a:cs typeface="Raleway Thin"/>
              <a:sym typeface="Raleway Thin"/>
            </a:endParaRPr>
          </a:p>
          <a:p>
            <a:pPr indent="-228600" lvl="0" marL="457200" marR="0" rtl="0" algn="l">
              <a:lnSpc>
                <a:spcPct val="100000"/>
              </a:lnSpc>
              <a:spcBef>
                <a:spcPts val="0"/>
              </a:spcBef>
              <a:spcAft>
                <a:spcPts val="0"/>
              </a:spcAft>
              <a:buClr>
                <a:srgbClr val="000000"/>
              </a:buClr>
              <a:buSzPts val="1700"/>
              <a:buFont typeface="Arial"/>
              <a:buNone/>
            </a:pPr>
            <a:r>
              <a:t/>
            </a:r>
            <a:endParaRPr b="1" i="0" sz="1600" u="none" cap="none" strike="noStrike">
              <a:solidFill>
                <a:srgbClr val="000000"/>
              </a:solidFill>
              <a:latin typeface="Raleway Thin"/>
              <a:ea typeface="Raleway Thin"/>
              <a:cs typeface="Raleway Thin"/>
              <a:sym typeface="Raleway Thin"/>
            </a:endParaRPr>
          </a:p>
          <a:p>
            <a:pPr indent="0" lvl="2" marL="120650" marR="0" rtl="0" algn="l">
              <a:lnSpc>
                <a:spcPct val="100000"/>
              </a:lnSpc>
              <a:spcBef>
                <a:spcPts val="0"/>
              </a:spcBef>
              <a:spcAft>
                <a:spcPts val="0"/>
              </a:spcAft>
              <a:buClr>
                <a:srgbClr val="000000"/>
              </a:buClr>
              <a:buSzPts val="1700"/>
              <a:buFont typeface="Arial"/>
              <a:buNone/>
            </a:pPr>
            <a:r>
              <a:t/>
            </a:r>
            <a:endParaRPr b="1" i="0" sz="1600" u="none" cap="none" strike="noStrike">
              <a:solidFill>
                <a:srgbClr val="000000"/>
              </a:solidFill>
              <a:latin typeface="Raleway Thin"/>
              <a:ea typeface="Raleway Thin"/>
              <a:cs typeface="Raleway Thin"/>
              <a:sym typeface="Raleway Thin"/>
            </a:endParaRPr>
          </a:p>
        </p:txBody>
      </p:sp>
      <p:sp>
        <p:nvSpPr>
          <p:cNvPr id="401" name="Google Shape;401;p54"/>
          <p:cNvSpPr txBox="1"/>
          <p:nvPr/>
        </p:nvSpPr>
        <p:spPr>
          <a:xfrm>
            <a:off x="2725874" y="4573049"/>
            <a:ext cx="6293100" cy="481800"/>
          </a:xfrm>
          <a:prstGeom prst="rect">
            <a:avLst/>
          </a:prstGeom>
          <a:noFill/>
          <a:ln>
            <a:noFill/>
          </a:ln>
        </p:spPr>
        <p:txBody>
          <a:bodyPr anchorCtr="0" anchor="t" bIns="91425" lIns="91425" spcFirstLastPara="1" rIns="91425" wrap="square" tIns="91425">
            <a:noAutofit/>
          </a:bodyPr>
          <a:lstStyle/>
          <a:p>
            <a:pPr indent="0" lvl="0" marL="12065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Raleway"/>
                <a:ea typeface="Raleway"/>
                <a:cs typeface="Raleway"/>
                <a:sym typeface="Raleway"/>
              </a:rPr>
              <a:t>Discussions led by DG ENV </a:t>
            </a:r>
            <a:r>
              <a:rPr b="1" i="0" lang="en-US" sz="1500" u="none" cap="none" strike="noStrike">
                <a:solidFill>
                  <a:srgbClr val="000000"/>
                </a:solidFill>
                <a:latin typeface="Raleway"/>
                <a:ea typeface="Raleway"/>
                <a:cs typeface="Raleway"/>
                <a:sym typeface="Raleway"/>
              </a:rPr>
              <a:t>(</a:t>
            </a:r>
            <a:r>
              <a:rPr b="1" i="0" lang="en-US" sz="1400" u="none" cap="none" strike="noStrike">
                <a:solidFill>
                  <a:srgbClr val="000000"/>
                </a:solidFill>
                <a:latin typeface="Raleway"/>
                <a:ea typeface="Raleway"/>
                <a:cs typeface="Raleway"/>
                <a:sym typeface="Raleway"/>
              </a:rPr>
              <a:t>Working group on forest &amp; nature)</a:t>
            </a:r>
            <a:endParaRPr b="1" i="0" sz="1100" u="none" cap="none" strike="noStrike">
              <a:solidFill>
                <a:srgbClr val="000000"/>
              </a:solidFill>
              <a:latin typeface="Raleway"/>
              <a:ea typeface="Raleway"/>
              <a:cs typeface="Raleway"/>
              <a:sym typeface="Raleway"/>
            </a:endParaRPr>
          </a:p>
        </p:txBody>
      </p:sp>
      <p:sp>
        <p:nvSpPr>
          <p:cNvPr id="402" name="Google Shape;402;p54"/>
          <p:cNvSpPr/>
          <p:nvPr/>
        </p:nvSpPr>
        <p:spPr>
          <a:xfrm rot="5400000">
            <a:off x="5343225" y="4184925"/>
            <a:ext cx="479100" cy="204000"/>
          </a:xfrm>
          <a:prstGeom prst="rightArrow">
            <a:avLst>
              <a:gd fmla="val 50000" name="adj1"/>
              <a:gd fmla="val 50000" name="adj2"/>
            </a:avLst>
          </a:prstGeom>
          <a:solidFill>
            <a:schemeClr val="accent1"/>
          </a:solidFill>
          <a:ln cap="flat" cmpd="sng" w="25400">
            <a:solidFill>
              <a:srgbClr val="205A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3" name="Google Shape;403;p54"/>
          <p:cNvSpPr txBox="1"/>
          <p:nvPr>
            <p:ph type="title"/>
          </p:nvPr>
        </p:nvSpPr>
        <p:spPr>
          <a:xfrm>
            <a:off x="5684775" y="250625"/>
            <a:ext cx="3226200" cy="8211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Biodiversity</a:t>
            </a:r>
            <a:r>
              <a:rPr b="1" lang="en-US" sz="2400">
                <a:solidFill>
                  <a:srgbClr val="CBCC07"/>
                </a:solidFill>
                <a:latin typeface="Raleway"/>
                <a:ea typeface="Raleway"/>
                <a:cs typeface="Raleway"/>
                <a:sym typeface="Raleway"/>
              </a:rPr>
              <a:t> Strategy &amp; forests</a:t>
            </a:r>
            <a:endParaRPr b="1" sz="2400">
              <a:solidFill>
                <a:srgbClr val="CBCC07"/>
              </a:solidFill>
              <a:latin typeface="Raleway"/>
              <a:ea typeface="Raleway"/>
              <a:cs typeface="Raleway"/>
              <a:sym typeface="Raleway"/>
            </a:endParaRPr>
          </a:p>
        </p:txBody>
      </p:sp>
      <p:grpSp>
        <p:nvGrpSpPr>
          <p:cNvPr id="404" name="Google Shape;404;p54"/>
          <p:cNvGrpSpPr/>
          <p:nvPr/>
        </p:nvGrpSpPr>
        <p:grpSpPr>
          <a:xfrm>
            <a:off x="292946" y="0"/>
            <a:ext cx="5006920" cy="1076446"/>
            <a:chOff x="292946" y="0"/>
            <a:chExt cx="5463454" cy="1076446"/>
          </a:xfrm>
        </p:grpSpPr>
        <p:pic>
          <p:nvPicPr>
            <p:cNvPr descr="Une image contenant assiette&#10;&#10;Description générée automatiquement" id="405" name="Google Shape;405;p54"/>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406" name="Google Shape;406;p54"/>
            <p:cNvCxnSpPr/>
            <p:nvPr/>
          </p:nvCxnSpPr>
          <p:spPr>
            <a:xfrm>
              <a:off x="2195400" y="753525"/>
              <a:ext cx="3561000" cy="300"/>
            </a:xfrm>
            <a:prstGeom prst="straightConnector1">
              <a:avLst/>
            </a:prstGeom>
            <a:noFill/>
            <a:ln cap="flat" cmpd="sng" w="34925">
              <a:solidFill>
                <a:srgbClr val="CBCC07"/>
              </a:solidFill>
              <a:prstDash val="solid"/>
              <a:round/>
              <a:headEnd len="sm" w="sm" type="none"/>
              <a:tailEnd len="sm" w="sm" type="none"/>
            </a:ln>
          </p:spPr>
        </p:cxnSp>
      </p:grpSp>
      <p:pic>
        <p:nvPicPr>
          <p:cNvPr descr="Une image contenant montagne, extérieur, nature, roche&#10;&#10;Description générée automatiquement" id="407" name="Google Shape;407;p54"/>
          <p:cNvPicPr preferRelativeResize="0"/>
          <p:nvPr/>
        </p:nvPicPr>
        <p:blipFill rotWithShape="1">
          <a:blip r:embed="rId4">
            <a:alphaModFix/>
          </a:blip>
          <a:srcRect b="0" l="12623" r="53776" t="0"/>
          <a:stretch/>
        </p:blipFill>
        <p:spPr>
          <a:xfrm>
            <a:off x="-17575" y="1135575"/>
            <a:ext cx="2203574" cy="4025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7"/>
          <p:cNvSpPr txBox="1"/>
          <p:nvPr>
            <p:ph type="title"/>
          </p:nvPr>
        </p:nvSpPr>
        <p:spPr>
          <a:xfrm>
            <a:off x="6243351" y="461350"/>
            <a:ext cx="27258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Fit for 55</a:t>
            </a:r>
            <a:endParaRPr b="1" sz="2400">
              <a:solidFill>
                <a:srgbClr val="CBCC07"/>
              </a:solidFill>
              <a:latin typeface="Raleway"/>
              <a:ea typeface="Raleway"/>
              <a:cs typeface="Raleway"/>
              <a:sym typeface="Raleway"/>
            </a:endParaRPr>
          </a:p>
        </p:txBody>
      </p:sp>
      <p:grpSp>
        <p:nvGrpSpPr>
          <p:cNvPr id="413" name="Google Shape;413;p37"/>
          <p:cNvGrpSpPr/>
          <p:nvPr/>
        </p:nvGrpSpPr>
        <p:grpSpPr>
          <a:xfrm>
            <a:off x="292947" y="0"/>
            <a:ext cx="4811429" cy="1076446"/>
            <a:chOff x="292946" y="0"/>
            <a:chExt cx="4811429" cy="1076446"/>
          </a:xfrm>
        </p:grpSpPr>
        <p:pic>
          <p:nvPicPr>
            <p:cNvPr descr="Une image contenant assiette&#10;&#10;Description générée automatiquement" id="414" name="Google Shape;414;p37"/>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415" name="Google Shape;415;p37"/>
            <p:cNvCxnSpPr/>
            <p:nvPr/>
          </p:nvCxnSpPr>
          <p:spPr>
            <a:xfrm flipH="1" rot="10800000">
              <a:off x="2104675" y="764000"/>
              <a:ext cx="2999700" cy="25800"/>
            </a:xfrm>
            <a:prstGeom prst="straightConnector1">
              <a:avLst/>
            </a:prstGeom>
            <a:noFill/>
            <a:ln cap="flat" cmpd="sng" w="34925">
              <a:solidFill>
                <a:srgbClr val="CBCC07"/>
              </a:solidFill>
              <a:prstDash val="solid"/>
              <a:round/>
              <a:headEnd len="sm" w="sm" type="none"/>
              <a:tailEnd len="sm" w="sm" type="none"/>
            </a:ln>
          </p:spPr>
        </p:cxnSp>
      </p:grpSp>
      <p:sp>
        <p:nvSpPr>
          <p:cNvPr id="416" name="Google Shape;416;p37"/>
          <p:cNvSpPr/>
          <p:nvPr/>
        </p:nvSpPr>
        <p:spPr>
          <a:xfrm>
            <a:off x="2779278" y="1172306"/>
            <a:ext cx="3464074" cy="3464076"/>
          </a:xfrm>
          <a:prstGeom prst="ellipse">
            <a:avLst/>
          </a:prstGeom>
          <a:gradFill>
            <a:gsLst>
              <a:gs pos="0">
                <a:srgbClr val="5AA3AE">
                  <a:alpha val="40000"/>
                </a:srgbClr>
              </a:gs>
              <a:gs pos="5000">
                <a:srgbClr val="5AA3AE">
                  <a:alpha val="40000"/>
                </a:srgbClr>
              </a:gs>
              <a:gs pos="100000">
                <a:srgbClr val="44BA7E">
                  <a:alpha val="40000"/>
                </a:srgbClr>
              </a:gs>
            </a:gsLst>
            <a:lin ang="5400000" scaled="0"/>
          </a:gradFill>
          <a:ln cap="flat" cmpd="sng" w="28575">
            <a:solidFill>
              <a:srgbClr val="034EA2"/>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025" u="none" cap="none" strike="noStrike">
              <a:solidFill>
                <a:srgbClr val="FFFFFF"/>
              </a:solidFill>
              <a:latin typeface="Helvetica Neue"/>
              <a:ea typeface="Helvetica Neue"/>
              <a:cs typeface="Helvetica Neue"/>
              <a:sym typeface="Helvetica Neue"/>
            </a:endParaRPr>
          </a:p>
        </p:txBody>
      </p:sp>
      <p:grpSp>
        <p:nvGrpSpPr>
          <p:cNvPr id="417" name="Google Shape;417;p37"/>
          <p:cNvGrpSpPr/>
          <p:nvPr/>
        </p:nvGrpSpPr>
        <p:grpSpPr>
          <a:xfrm>
            <a:off x="3767306" y="2181932"/>
            <a:ext cx="1444829" cy="1444829"/>
            <a:chOff x="-1" y="-1"/>
            <a:chExt cx="1926438" cy="1926438"/>
          </a:xfrm>
        </p:grpSpPr>
        <p:sp>
          <p:nvSpPr>
            <p:cNvPr id="418" name="Google Shape;418;p37"/>
            <p:cNvSpPr/>
            <p:nvPr/>
          </p:nvSpPr>
          <p:spPr>
            <a:xfrm>
              <a:off x="-1" y="-1"/>
              <a:ext cx="1926438" cy="1926438"/>
            </a:xfrm>
            <a:prstGeom prst="ellipse">
              <a:avLst/>
            </a:prstGeom>
            <a:gradFill>
              <a:gsLst>
                <a:gs pos="0">
                  <a:srgbClr val="5AA3AE"/>
                </a:gs>
                <a:gs pos="5000">
                  <a:srgbClr val="5AA3AE"/>
                </a:gs>
                <a:gs pos="100000">
                  <a:srgbClr val="44BA7E"/>
                </a:gs>
              </a:gsLst>
              <a:lin ang="5400000" scaled="0"/>
            </a:gra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2025" u="none" cap="none" strike="noStrike">
                <a:solidFill>
                  <a:srgbClr val="FFFFFF"/>
                </a:solidFill>
                <a:latin typeface="Helvetica Neue"/>
                <a:ea typeface="Helvetica Neue"/>
                <a:cs typeface="Helvetica Neue"/>
                <a:sym typeface="Helvetica Neue"/>
              </a:endParaRPr>
            </a:p>
          </p:txBody>
        </p:sp>
        <p:pic>
          <p:nvPicPr>
            <p:cNvPr descr="Picture 2" id="419" name="Google Shape;419;p37"/>
            <p:cNvPicPr preferRelativeResize="0"/>
            <p:nvPr/>
          </p:nvPicPr>
          <p:blipFill rotWithShape="1">
            <a:blip r:embed="rId4">
              <a:alphaModFix/>
            </a:blip>
            <a:srcRect b="0" l="0" r="0" t="0"/>
            <a:stretch/>
          </p:blipFill>
          <p:spPr>
            <a:xfrm>
              <a:off x="175821" y="169328"/>
              <a:ext cx="1587017" cy="1597580"/>
            </a:xfrm>
            <a:prstGeom prst="rect">
              <a:avLst/>
            </a:prstGeom>
            <a:noFill/>
            <a:ln>
              <a:noFill/>
            </a:ln>
          </p:spPr>
        </p:pic>
        <p:sp>
          <p:nvSpPr>
            <p:cNvPr id="420" name="Google Shape;420;p37"/>
            <p:cNvSpPr txBox="1"/>
            <p:nvPr/>
          </p:nvSpPr>
          <p:spPr>
            <a:xfrm>
              <a:off x="486317" y="83470"/>
              <a:ext cx="1011385" cy="1508102"/>
            </a:xfrm>
            <a:prstGeom prst="rect">
              <a:avLst/>
            </a:prstGeom>
            <a:noFill/>
            <a:ln>
              <a:noFill/>
            </a:ln>
          </p:spPr>
          <p:txBody>
            <a:bodyPr anchorCtr="0" anchor="t" bIns="34275" lIns="34275" spcFirstLastPara="1" rIns="34275" wrap="square" tIns="34275">
              <a:spAutoFit/>
            </a:bodyPr>
            <a:lstStyle/>
            <a:p>
              <a:pPr indent="0" lvl="0" marL="0" marR="0" rtl="0" algn="ctr">
                <a:lnSpc>
                  <a:spcPct val="100000"/>
                </a:lnSpc>
                <a:spcBef>
                  <a:spcPts val="0"/>
                </a:spcBef>
                <a:spcAft>
                  <a:spcPts val="0"/>
                </a:spcAft>
                <a:buNone/>
              </a:pPr>
              <a:r>
                <a:t/>
              </a:r>
              <a:endParaRPr b="1"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1" i="0" lang="en-US" sz="1350" u="none" cap="none" strike="noStrike">
                  <a:solidFill>
                    <a:srgbClr val="FFFFFF"/>
                  </a:solidFill>
                  <a:latin typeface="Arial"/>
                  <a:ea typeface="Arial"/>
                  <a:cs typeface="Arial"/>
                  <a:sym typeface="Arial"/>
                </a:rPr>
                <a:t>The</a:t>
              </a:r>
              <a:endParaRPr b="1"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1" i="0" lang="en-US" sz="1350" u="none" cap="none" strike="noStrike">
                  <a:solidFill>
                    <a:srgbClr val="FFFFFF"/>
                  </a:solidFill>
                  <a:latin typeface="Arial"/>
                  <a:ea typeface="Arial"/>
                  <a:cs typeface="Arial"/>
                  <a:sym typeface="Arial"/>
                </a:rPr>
                <a:t>European</a:t>
              </a:r>
              <a:br>
                <a:rPr b="1" i="0" lang="en-US" sz="1350" u="none" cap="none" strike="noStrike">
                  <a:solidFill>
                    <a:srgbClr val="FFFFFF"/>
                  </a:solidFill>
                  <a:latin typeface="Arial"/>
                  <a:ea typeface="Arial"/>
                  <a:cs typeface="Arial"/>
                  <a:sym typeface="Arial"/>
                </a:rPr>
              </a:br>
              <a:r>
                <a:rPr b="1" i="0" lang="en-US" sz="1350" u="none" cap="none" strike="noStrike">
                  <a:solidFill>
                    <a:srgbClr val="FFFFFF"/>
                  </a:solidFill>
                  <a:latin typeface="Arial"/>
                  <a:ea typeface="Arial"/>
                  <a:cs typeface="Arial"/>
                  <a:sym typeface="Arial"/>
                </a:rPr>
                <a:t>Green </a:t>
              </a:r>
              <a:br>
                <a:rPr b="1" i="0" lang="en-US" sz="1350" u="none" cap="none" strike="noStrike">
                  <a:solidFill>
                    <a:srgbClr val="FFFFFF"/>
                  </a:solidFill>
                  <a:latin typeface="Arial"/>
                  <a:ea typeface="Arial"/>
                  <a:cs typeface="Arial"/>
                  <a:sym typeface="Arial"/>
                </a:rPr>
              </a:br>
              <a:r>
                <a:rPr b="1" i="0" lang="en-US" sz="1350" u="none" cap="none" strike="noStrike">
                  <a:solidFill>
                    <a:srgbClr val="FFFFFF"/>
                  </a:solidFill>
                  <a:latin typeface="Arial"/>
                  <a:ea typeface="Arial"/>
                  <a:cs typeface="Arial"/>
                  <a:sym typeface="Arial"/>
                </a:rPr>
                <a:t>Deal </a:t>
              </a:r>
              <a:endParaRPr/>
            </a:p>
          </p:txBody>
        </p:sp>
      </p:grpSp>
      <p:grpSp>
        <p:nvGrpSpPr>
          <p:cNvPr id="421" name="Google Shape;421;p37"/>
          <p:cNvGrpSpPr/>
          <p:nvPr/>
        </p:nvGrpSpPr>
        <p:grpSpPr>
          <a:xfrm>
            <a:off x="1250621" y="2919964"/>
            <a:ext cx="2090586" cy="476483"/>
            <a:chOff x="-1" y="-1"/>
            <a:chExt cx="2787446" cy="635309"/>
          </a:xfrm>
        </p:grpSpPr>
        <p:sp>
          <p:nvSpPr>
            <p:cNvPr id="422" name="Google Shape;422;p37"/>
            <p:cNvSpPr/>
            <p:nvPr/>
          </p:nvSpPr>
          <p:spPr>
            <a:xfrm>
              <a:off x="-1" y="-1"/>
              <a:ext cx="2787446" cy="635309"/>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423" name="Google Shape;423;p37"/>
            <p:cNvSpPr txBox="1"/>
            <p:nvPr/>
          </p:nvSpPr>
          <p:spPr>
            <a:xfrm>
              <a:off x="-1" y="50914"/>
              <a:ext cx="2787446"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Mobilising industry </a:t>
              </a:r>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for a clean and circular economy</a:t>
              </a:r>
              <a:endParaRPr/>
            </a:p>
          </p:txBody>
        </p:sp>
      </p:grpSp>
      <p:grpSp>
        <p:nvGrpSpPr>
          <p:cNvPr id="424" name="Google Shape;424;p37"/>
          <p:cNvGrpSpPr/>
          <p:nvPr/>
        </p:nvGrpSpPr>
        <p:grpSpPr>
          <a:xfrm>
            <a:off x="5686095" y="2309402"/>
            <a:ext cx="2074492" cy="487364"/>
            <a:chOff x="-1" y="-1"/>
            <a:chExt cx="2765988" cy="649818"/>
          </a:xfrm>
        </p:grpSpPr>
        <p:sp>
          <p:nvSpPr>
            <p:cNvPr id="425" name="Google Shape;425;p37"/>
            <p:cNvSpPr/>
            <p:nvPr/>
          </p:nvSpPr>
          <p:spPr>
            <a:xfrm>
              <a:off x="0" y="-1"/>
              <a:ext cx="2765986" cy="649818"/>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426" name="Google Shape;426;p37"/>
            <p:cNvSpPr txBox="1"/>
            <p:nvPr/>
          </p:nvSpPr>
          <p:spPr>
            <a:xfrm>
              <a:off x="-1" y="58167"/>
              <a:ext cx="2765988"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Preserving and restoring ecosystems and biodiversity</a:t>
              </a:r>
              <a:endParaRPr/>
            </a:p>
          </p:txBody>
        </p:sp>
      </p:grpSp>
      <p:grpSp>
        <p:nvGrpSpPr>
          <p:cNvPr id="427" name="Google Shape;427;p37"/>
          <p:cNvGrpSpPr/>
          <p:nvPr/>
        </p:nvGrpSpPr>
        <p:grpSpPr>
          <a:xfrm>
            <a:off x="5689123" y="2904844"/>
            <a:ext cx="2079107" cy="561692"/>
            <a:chOff x="0" y="190"/>
            <a:chExt cx="2772141" cy="748921"/>
          </a:xfrm>
        </p:grpSpPr>
        <p:sp>
          <p:nvSpPr>
            <p:cNvPr id="428" name="Google Shape;428;p37"/>
            <p:cNvSpPr/>
            <p:nvPr/>
          </p:nvSpPr>
          <p:spPr>
            <a:xfrm>
              <a:off x="0" y="21807"/>
              <a:ext cx="2772141" cy="705685"/>
            </a:xfrm>
            <a:custGeom>
              <a:rect b="b" l="l" r="r" t="t"/>
              <a:pathLst>
                <a:path extrusionOk="0" h="21600" w="21600">
                  <a:moveTo>
                    <a:pt x="1094" y="0"/>
                  </a:moveTo>
                  <a:lnTo>
                    <a:pt x="21600" y="0"/>
                  </a:lnTo>
                  <a:lnTo>
                    <a:pt x="21600" y="18000"/>
                  </a:lnTo>
                  <a:cubicBezTo>
                    <a:pt x="21600" y="19988"/>
                    <a:pt x="21110" y="21600"/>
                    <a:pt x="20506" y="21600"/>
                  </a:cubicBezTo>
                  <a:lnTo>
                    <a:pt x="0" y="21600"/>
                  </a:lnTo>
                  <a:lnTo>
                    <a:pt x="0" y="3600"/>
                  </a:lnTo>
                  <a:cubicBezTo>
                    <a:pt x="0" y="1612"/>
                    <a:pt x="490" y="0"/>
                    <a:pt x="1094"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429" name="Google Shape;429;p37"/>
            <p:cNvSpPr txBox="1"/>
            <p:nvPr/>
          </p:nvSpPr>
          <p:spPr>
            <a:xfrm>
              <a:off x="0" y="190"/>
              <a:ext cx="2772141" cy="748921"/>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From ‘Farm to Fork’: a fair, healthy and environmentally friendly food system </a:t>
              </a:r>
              <a:endParaRPr/>
            </a:p>
          </p:txBody>
        </p:sp>
      </p:grpSp>
      <p:grpSp>
        <p:nvGrpSpPr>
          <p:cNvPr id="430" name="Google Shape;430;p37"/>
          <p:cNvGrpSpPr/>
          <p:nvPr/>
        </p:nvGrpSpPr>
        <p:grpSpPr>
          <a:xfrm>
            <a:off x="1584803" y="3561619"/>
            <a:ext cx="2090586" cy="493688"/>
            <a:chOff x="-1" y="0"/>
            <a:chExt cx="2787446" cy="658249"/>
          </a:xfrm>
        </p:grpSpPr>
        <p:sp>
          <p:nvSpPr>
            <p:cNvPr id="431" name="Google Shape;431;p37"/>
            <p:cNvSpPr/>
            <p:nvPr/>
          </p:nvSpPr>
          <p:spPr>
            <a:xfrm>
              <a:off x="-1" y="0"/>
              <a:ext cx="2787446" cy="658249"/>
            </a:xfrm>
            <a:custGeom>
              <a:rect b="b" l="l" r="r" t="t"/>
              <a:pathLst>
                <a:path extrusionOk="0" h="21600" w="21600">
                  <a:moveTo>
                    <a:pt x="1051" y="0"/>
                  </a:moveTo>
                  <a:lnTo>
                    <a:pt x="21600" y="0"/>
                  </a:lnTo>
                  <a:lnTo>
                    <a:pt x="21600" y="18000"/>
                  </a:lnTo>
                  <a:cubicBezTo>
                    <a:pt x="21600" y="19988"/>
                    <a:pt x="21129" y="21600"/>
                    <a:pt x="20549" y="21600"/>
                  </a:cubicBezTo>
                  <a:lnTo>
                    <a:pt x="0" y="21600"/>
                  </a:lnTo>
                  <a:lnTo>
                    <a:pt x="0" y="3600"/>
                  </a:lnTo>
                  <a:cubicBezTo>
                    <a:pt x="0" y="1612"/>
                    <a:pt x="471" y="0"/>
                    <a:pt x="1051"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432" name="Google Shape;432;p37"/>
            <p:cNvSpPr txBox="1"/>
            <p:nvPr/>
          </p:nvSpPr>
          <p:spPr>
            <a:xfrm>
              <a:off x="-1" y="62385"/>
              <a:ext cx="2787446"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Building and renovating in an energy and resource efficient way</a:t>
              </a:r>
              <a:endParaRPr/>
            </a:p>
          </p:txBody>
        </p:sp>
      </p:grpSp>
      <p:grpSp>
        <p:nvGrpSpPr>
          <p:cNvPr id="433" name="Google Shape;433;p37"/>
          <p:cNvGrpSpPr/>
          <p:nvPr/>
        </p:nvGrpSpPr>
        <p:grpSpPr>
          <a:xfrm>
            <a:off x="5288306" y="3600542"/>
            <a:ext cx="2059096" cy="478128"/>
            <a:chOff x="-1" y="0"/>
            <a:chExt cx="2745460" cy="637502"/>
          </a:xfrm>
        </p:grpSpPr>
        <p:sp>
          <p:nvSpPr>
            <p:cNvPr id="434" name="Google Shape;434;p37"/>
            <p:cNvSpPr/>
            <p:nvPr/>
          </p:nvSpPr>
          <p:spPr>
            <a:xfrm>
              <a:off x="0" y="0"/>
              <a:ext cx="2745459" cy="637502"/>
            </a:xfrm>
            <a:custGeom>
              <a:rect b="b" l="l" r="r" t="t"/>
              <a:pathLst>
                <a:path extrusionOk="0" h="21600" w="21600">
                  <a:moveTo>
                    <a:pt x="1094" y="0"/>
                  </a:moveTo>
                  <a:lnTo>
                    <a:pt x="21600" y="0"/>
                  </a:lnTo>
                  <a:lnTo>
                    <a:pt x="21600" y="18000"/>
                  </a:lnTo>
                  <a:cubicBezTo>
                    <a:pt x="21600" y="19988"/>
                    <a:pt x="21110" y="21600"/>
                    <a:pt x="20506" y="21600"/>
                  </a:cubicBezTo>
                  <a:lnTo>
                    <a:pt x="0" y="21600"/>
                  </a:lnTo>
                  <a:lnTo>
                    <a:pt x="0" y="3600"/>
                  </a:lnTo>
                  <a:cubicBezTo>
                    <a:pt x="0" y="1612"/>
                    <a:pt x="490" y="0"/>
                    <a:pt x="1094"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050" u="none" cap="none" strike="noStrike">
                <a:solidFill>
                  <a:srgbClr val="FFFFFF"/>
                </a:solidFill>
                <a:latin typeface="Arial"/>
                <a:ea typeface="Arial"/>
                <a:cs typeface="Arial"/>
                <a:sym typeface="Arial"/>
              </a:endParaRPr>
            </a:p>
          </p:txBody>
        </p:sp>
        <p:sp>
          <p:nvSpPr>
            <p:cNvPr id="435" name="Google Shape;435;p37"/>
            <p:cNvSpPr txBox="1"/>
            <p:nvPr/>
          </p:nvSpPr>
          <p:spPr>
            <a:xfrm>
              <a:off x="-1" y="52011"/>
              <a:ext cx="2745460"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Accelerating the shift to sustainable and smart mobility</a:t>
              </a:r>
              <a:endParaRPr/>
            </a:p>
          </p:txBody>
        </p:sp>
      </p:grpSp>
      <p:grpSp>
        <p:nvGrpSpPr>
          <p:cNvPr id="436" name="Google Shape;436;p37"/>
          <p:cNvGrpSpPr/>
          <p:nvPr/>
        </p:nvGrpSpPr>
        <p:grpSpPr>
          <a:xfrm>
            <a:off x="1529377" y="1675820"/>
            <a:ext cx="2097215" cy="492638"/>
            <a:chOff x="0" y="-1"/>
            <a:chExt cx="2796285" cy="656850"/>
          </a:xfrm>
        </p:grpSpPr>
        <p:sp>
          <p:nvSpPr>
            <p:cNvPr id="437" name="Google Shape;437;p37"/>
            <p:cNvSpPr/>
            <p:nvPr/>
          </p:nvSpPr>
          <p:spPr>
            <a:xfrm>
              <a:off x="0" y="-1"/>
              <a:ext cx="2796285" cy="656850"/>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438" name="Google Shape;438;p37"/>
            <p:cNvSpPr txBox="1"/>
            <p:nvPr/>
          </p:nvSpPr>
          <p:spPr>
            <a:xfrm>
              <a:off x="0" y="61684"/>
              <a:ext cx="2796284" cy="533479"/>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Increasing the EU’s Climate ambition for 2030 and 2050</a:t>
              </a:r>
              <a:endParaRPr/>
            </a:p>
          </p:txBody>
        </p:sp>
      </p:grpSp>
      <p:grpSp>
        <p:nvGrpSpPr>
          <p:cNvPr id="439" name="Google Shape;439;p37"/>
          <p:cNvGrpSpPr/>
          <p:nvPr/>
        </p:nvGrpSpPr>
        <p:grpSpPr>
          <a:xfrm>
            <a:off x="1243375" y="2335160"/>
            <a:ext cx="2097552" cy="468558"/>
            <a:chOff x="0" y="0"/>
            <a:chExt cx="2796735" cy="624742"/>
          </a:xfrm>
        </p:grpSpPr>
        <p:sp>
          <p:nvSpPr>
            <p:cNvPr id="440" name="Google Shape;440;p37"/>
            <p:cNvSpPr/>
            <p:nvPr/>
          </p:nvSpPr>
          <p:spPr>
            <a:xfrm>
              <a:off x="0" y="0"/>
              <a:ext cx="2796735" cy="624742"/>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441" name="Google Shape;441;p37"/>
            <p:cNvSpPr txBox="1"/>
            <p:nvPr/>
          </p:nvSpPr>
          <p:spPr>
            <a:xfrm>
              <a:off x="0" y="45631"/>
              <a:ext cx="2796735"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Supplying clean, affordable </a:t>
              </a:r>
              <a:br>
                <a:rPr b="0" i="0" lang="en-US" sz="1050" u="none" cap="none" strike="noStrike">
                  <a:solidFill>
                    <a:srgbClr val="FFFFFF"/>
                  </a:solidFill>
                  <a:latin typeface="Arial"/>
                  <a:ea typeface="Arial"/>
                  <a:cs typeface="Arial"/>
                  <a:sym typeface="Arial"/>
                </a:rPr>
              </a:br>
              <a:r>
                <a:rPr b="0" i="0" lang="en-US" sz="1050" u="none" cap="none" strike="noStrike">
                  <a:solidFill>
                    <a:srgbClr val="FFFFFF"/>
                  </a:solidFill>
                  <a:latin typeface="Arial"/>
                  <a:ea typeface="Arial"/>
                  <a:cs typeface="Arial"/>
                  <a:sym typeface="Arial"/>
                </a:rPr>
                <a:t>and secure energy</a:t>
              </a:r>
              <a:endParaRPr/>
            </a:p>
          </p:txBody>
        </p:sp>
      </p:grpSp>
      <p:grpSp>
        <p:nvGrpSpPr>
          <p:cNvPr id="442" name="Google Shape;442;p37"/>
          <p:cNvGrpSpPr/>
          <p:nvPr/>
        </p:nvGrpSpPr>
        <p:grpSpPr>
          <a:xfrm>
            <a:off x="5406319" y="1644103"/>
            <a:ext cx="2097215" cy="502470"/>
            <a:chOff x="0" y="0"/>
            <a:chExt cx="2796285" cy="669958"/>
          </a:xfrm>
        </p:grpSpPr>
        <p:sp>
          <p:nvSpPr>
            <p:cNvPr id="443" name="Google Shape;443;p37"/>
            <p:cNvSpPr/>
            <p:nvPr/>
          </p:nvSpPr>
          <p:spPr>
            <a:xfrm>
              <a:off x="0" y="0"/>
              <a:ext cx="2796285" cy="669958"/>
            </a:xfrm>
            <a:custGeom>
              <a:rect b="b" l="l" r="r" t="t"/>
              <a:pathLst>
                <a:path extrusionOk="0" h="21600" w="21600">
                  <a:moveTo>
                    <a:pt x="1093" y="0"/>
                  </a:moveTo>
                  <a:lnTo>
                    <a:pt x="21600" y="0"/>
                  </a:lnTo>
                  <a:lnTo>
                    <a:pt x="21600" y="18000"/>
                  </a:lnTo>
                  <a:cubicBezTo>
                    <a:pt x="21600" y="19988"/>
                    <a:pt x="21111" y="21600"/>
                    <a:pt x="20507" y="21600"/>
                  </a:cubicBezTo>
                  <a:lnTo>
                    <a:pt x="0" y="21600"/>
                  </a:lnTo>
                  <a:lnTo>
                    <a:pt x="0" y="3600"/>
                  </a:lnTo>
                  <a:cubicBezTo>
                    <a:pt x="0" y="1612"/>
                    <a:pt x="489" y="0"/>
                    <a:pt x="1093" y="0"/>
                  </a:cubicBezTo>
                  <a:close/>
                </a:path>
              </a:pathLst>
            </a:custGeom>
            <a:solidFill>
              <a:srgbClr val="42B47B"/>
            </a:solidFill>
            <a:ln cap="flat" cmpd="sng" w="28575">
              <a:solidFill>
                <a:srgbClr val="FFFFFF"/>
              </a:solidFill>
              <a:prstDash val="solid"/>
              <a:miter lim="400000"/>
              <a:headEnd len="sm" w="sm" type="none"/>
              <a:tailEnd len="sm" w="sm" type="none"/>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t/>
              </a:r>
              <a:endParaRPr b="0" i="0" sz="1425" u="none" cap="none" strike="noStrike">
                <a:solidFill>
                  <a:srgbClr val="000000"/>
                </a:solidFill>
                <a:latin typeface="Helvetica Neue"/>
                <a:ea typeface="Helvetica Neue"/>
                <a:cs typeface="Helvetica Neue"/>
                <a:sym typeface="Helvetica Neue"/>
              </a:endParaRPr>
            </a:p>
          </p:txBody>
        </p:sp>
        <p:sp>
          <p:nvSpPr>
            <p:cNvPr id="444" name="Google Shape;444;p37"/>
            <p:cNvSpPr txBox="1"/>
            <p:nvPr/>
          </p:nvSpPr>
          <p:spPr>
            <a:xfrm>
              <a:off x="0" y="68240"/>
              <a:ext cx="2796284" cy="533478"/>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A zero pollution ambition </a:t>
              </a:r>
              <a:endParaRPr b="0" i="0" sz="105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for a toxic-free environment</a:t>
              </a:r>
              <a:endParaRPr/>
            </a:p>
          </p:txBody>
        </p:sp>
      </p:grpSp>
      <p:grpSp>
        <p:nvGrpSpPr>
          <p:cNvPr id="445" name="Google Shape;445;p37"/>
          <p:cNvGrpSpPr/>
          <p:nvPr/>
        </p:nvGrpSpPr>
        <p:grpSpPr>
          <a:xfrm>
            <a:off x="3885469" y="1399493"/>
            <a:ext cx="1621469" cy="623246"/>
            <a:chOff x="-1" y="0"/>
            <a:chExt cx="2161957" cy="830992"/>
          </a:xfrm>
        </p:grpSpPr>
        <p:sp>
          <p:nvSpPr>
            <p:cNvPr id="446" name="Google Shape;446;p37"/>
            <p:cNvSpPr txBox="1"/>
            <p:nvPr/>
          </p:nvSpPr>
          <p:spPr>
            <a:xfrm>
              <a:off x="60730" y="0"/>
              <a:ext cx="2101226" cy="830992"/>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Transforming the </a:t>
              </a:r>
              <a:br>
                <a:rPr b="1" i="0" lang="en-US" sz="1200" u="none" cap="none" strike="noStrike">
                  <a:solidFill>
                    <a:srgbClr val="034EA2"/>
                  </a:solidFill>
                  <a:latin typeface="Arial"/>
                  <a:ea typeface="Arial"/>
                  <a:cs typeface="Arial"/>
                  <a:sym typeface="Arial"/>
                </a:rPr>
              </a:br>
              <a:r>
                <a:rPr b="1" i="0" lang="en-US" sz="1200" u="none" cap="none" strike="noStrike">
                  <a:solidFill>
                    <a:srgbClr val="034EA2"/>
                  </a:solidFill>
                  <a:latin typeface="Arial"/>
                  <a:ea typeface="Arial"/>
                  <a:cs typeface="Arial"/>
                  <a:sym typeface="Arial"/>
                </a:rPr>
                <a:t>EU’s economy for a sustainable future</a:t>
              </a:r>
              <a:endParaRPr/>
            </a:p>
          </p:txBody>
        </p:sp>
        <p:cxnSp>
          <p:nvCxnSpPr>
            <p:cNvPr id="447" name="Google Shape;447;p37"/>
            <p:cNvCxnSpPr/>
            <p:nvPr/>
          </p:nvCxnSpPr>
          <p:spPr>
            <a:xfrm flipH="1">
              <a:off x="-1" y="71239"/>
              <a:ext cx="2" cy="672940"/>
            </a:xfrm>
            <a:prstGeom prst="straightConnector1">
              <a:avLst/>
            </a:prstGeom>
            <a:noFill/>
            <a:ln cap="rnd" cmpd="sng" w="28575">
              <a:solidFill>
                <a:srgbClr val="034EA2"/>
              </a:solidFill>
              <a:prstDash val="solid"/>
              <a:round/>
              <a:headEnd len="sm" w="sm" type="none"/>
              <a:tailEnd len="sm" w="sm" type="none"/>
            </a:ln>
          </p:spPr>
        </p:cxnSp>
      </p:grpSp>
      <p:grpSp>
        <p:nvGrpSpPr>
          <p:cNvPr id="448" name="Google Shape;448;p37"/>
          <p:cNvGrpSpPr/>
          <p:nvPr/>
        </p:nvGrpSpPr>
        <p:grpSpPr>
          <a:xfrm>
            <a:off x="3853721" y="3699104"/>
            <a:ext cx="1655843" cy="515421"/>
            <a:chOff x="-1" y="0"/>
            <a:chExt cx="2207789" cy="687227"/>
          </a:xfrm>
        </p:grpSpPr>
        <p:sp>
          <p:nvSpPr>
            <p:cNvPr id="449" name="Google Shape;449;p37"/>
            <p:cNvSpPr/>
            <p:nvPr/>
          </p:nvSpPr>
          <p:spPr>
            <a:xfrm>
              <a:off x="106562" y="0"/>
              <a:ext cx="2101226" cy="584772"/>
            </a:xfrm>
            <a:custGeom>
              <a:rect b="b" l="l" r="r" t="t"/>
              <a:pathLst>
                <a:path extrusionOk="0" h="120000" w="21600">
                  <a:moveTo>
                    <a:pt x="0" y="0"/>
                  </a:moveTo>
                  <a:lnTo>
                    <a:pt x="21600" y="0"/>
                  </a:lnTo>
                  <a:lnTo>
                    <a:pt x="21600" y="0"/>
                  </a:lnTo>
                  <a:lnTo>
                    <a:pt x="0" y="0"/>
                  </a:lnTo>
                  <a:close/>
                </a:path>
              </a:pathLst>
            </a:cu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And leaving  </a:t>
              </a:r>
              <a:endParaRPr/>
            </a:p>
            <a:p>
              <a:pPr indent="0" lvl="0" marL="0" marR="0" rtl="0" algn="l">
                <a:lnSpc>
                  <a:spcPct val="100000"/>
                </a:lnSpc>
                <a:spcBef>
                  <a:spcPts val="0"/>
                </a:spcBef>
                <a:spcAft>
                  <a:spcPts val="0"/>
                </a:spcAft>
                <a:buNone/>
              </a:pPr>
              <a:r>
                <a:rPr b="1" i="0" lang="en-US" sz="1200" u="none" cap="none" strike="noStrike">
                  <a:solidFill>
                    <a:srgbClr val="034EA2"/>
                  </a:solidFill>
                  <a:latin typeface="Arial"/>
                  <a:ea typeface="Arial"/>
                  <a:cs typeface="Arial"/>
                  <a:sym typeface="Arial"/>
                </a:rPr>
                <a:t>no one behind </a:t>
              </a:r>
              <a:endParaRPr/>
            </a:p>
          </p:txBody>
        </p:sp>
        <p:cxnSp>
          <p:nvCxnSpPr>
            <p:cNvPr id="450" name="Google Shape;450;p37"/>
            <p:cNvCxnSpPr/>
            <p:nvPr/>
          </p:nvCxnSpPr>
          <p:spPr>
            <a:xfrm flipH="1">
              <a:off x="-1" y="14287"/>
              <a:ext cx="2" cy="672940"/>
            </a:xfrm>
            <a:prstGeom prst="straightConnector1">
              <a:avLst/>
            </a:prstGeom>
            <a:noFill/>
            <a:ln cap="rnd" cmpd="sng" w="28575">
              <a:solidFill>
                <a:srgbClr val="034EA2"/>
              </a:solidFill>
              <a:prstDash val="solid"/>
              <a:round/>
              <a:headEnd len="sm" w="sm" type="none"/>
              <a:tailEnd len="sm" w="sm" type="none"/>
            </a:ln>
          </p:spPr>
        </p:cxnSp>
      </p:grpSp>
      <p:sp>
        <p:nvSpPr>
          <p:cNvPr id="451" name="Google Shape;451;p37"/>
          <p:cNvSpPr/>
          <p:nvPr/>
        </p:nvSpPr>
        <p:spPr>
          <a:xfrm>
            <a:off x="3132328" y="4342460"/>
            <a:ext cx="2553766" cy="522801"/>
          </a:xfrm>
          <a:prstGeom prst="rect">
            <a:avLst/>
          </a:prstGeom>
          <a:solidFill>
            <a:srgbClr val="034EA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Designing a set of </a:t>
            </a:r>
            <a:endParaRPr/>
          </a:p>
          <a:p>
            <a:pPr indent="0" lvl="0" marL="0" marR="0" rtl="0" algn="ctr">
              <a:lnSpc>
                <a:spcPct val="100000"/>
              </a:lnSpc>
              <a:spcBef>
                <a:spcPts val="0"/>
              </a:spcBef>
              <a:spcAft>
                <a:spcPts val="0"/>
              </a:spcAft>
              <a:buNone/>
            </a:pPr>
            <a:r>
              <a:rPr b="0" i="0" lang="en-US" sz="1050" u="none" cap="none" strike="noStrike">
                <a:solidFill>
                  <a:srgbClr val="FFFFFF"/>
                </a:solidFill>
                <a:latin typeface="Arial"/>
                <a:ea typeface="Arial"/>
                <a:cs typeface="Arial"/>
                <a:sym typeface="Arial"/>
              </a:rPr>
              <a:t>deeply transformative policies </a:t>
            </a:r>
            <a:endParaRPr b="0" i="0" sz="1050" u="none" cap="none" strike="noStrike">
              <a:solidFill>
                <a:srgbClr val="FFFFFF"/>
              </a:solidFill>
              <a:latin typeface="Arial"/>
              <a:ea typeface="Arial"/>
              <a:cs typeface="Arial"/>
              <a:sym typeface="Arial"/>
            </a:endParaRPr>
          </a:p>
        </p:txBody>
      </p:sp>
      <p:sp>
        <p:nvSpPr>
          <p:cNvPr id="452" name="Google Shape;452;p37"/>
          <p:cNvSpPr/>
          <p:nvPr/>
        </p:nvSpPr>
        <p:spPr>
          <a:xfrm>
            <a:off x="1408023" y="1529638"/>
            <a:ext cx="2242847" cy="722171"/>
          </a:xfrm>
          <a:prstGeom prst="ellipse">
            <a:avLst/>
          </a:prstGeom>
          <a:noFill/>
          <a:ln cap="flat" cmpd="sng" w="38100">
            <a:solidFill>
              <a:srgbClr val="CBCC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53" name="Google Shape;453;p37"/>
          <p:cNvSpPr/>
          <p:nvPr/>
        </p:nvSpPr>
        <p:spPr>
          <a:xfrm rot="-5400000">
            <a:off x="593141" y="1617856"/>
            <a:ext cx="379865" cy="608564"/>
          </a:xfrm>
          <a:prstGeom prst="downArrow">
            <a:avLst>
              <a:gd fmla="val 50000" name="adj1"/>
              <a:gd fmla="val 50000" name="adj2"/>
            </a:avLst>
          </a:prstGeom>
          <a:solidFill>
            <a:srgbClr val="CBCC07"/>
          </a:solidFill>
          <a:ln cap="flat" cmpd="sng" w="25400">
            <a:solidFill>
              <a:srgbClr val="CBCC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20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2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1"/>
          <p:cNvSpPr txBox="1"/>
          <p:nvPr>
            <p:ph idx="1" type="body"/>
          </p:nvPr>
        </p:nvSpPr>
        <p:spPr>
          <a:xfrm>
            <a:off x="2531675" y="1428575"/>
            <a:ext cx="6120600" cy="3510000"/>
          </a:xfrm>
          <a:prstGeom prst="rect">
            <a:avLst/>
          </a:prstGeom>
          <a:noFill/>
          <a:ln>
            <a:noFill/>
          </a:ln>
        </p:spPr>
        <p:txBody>
          <a:bodyPr anchorCtr="0" anchor="t" bIns="45700" lIns="91425" spcFirstLastPara="1" rIns="91425" wrap="square" tIns="45700">
            <a:noAutofit/>
          </a:bodyPr>
          <a:lstStyle/>
          <a:p>
            <a:pPr indent="0" lvl="0" marL="148590" rtl="0" algn="l">
              <a:lnSpc>
                <a:spcPct val="80000"/>
              </a:lnSpc>
              <a:spcBef>
                <a:spcPts val="0"/>
              </a:spcBef>
              <a:spcAft>
                <a:spcPts val="0"/>
              </a:spcAft>
              <a:buSzPts val="2340"/>
              <a:buNone/>
            </a:pPr>
            <a:r>
              <a:t/>
            </a:r>
            <a:endParaRPr b="1" sz="1600">
              <a:solidFill>
                <a:srgbClr val="000000"/>
              </a:solidFill>
            </a:endParaRPr>
          </a:p>
          <a:p>
            <a:pPr indent="0" lvl="0" marL="0" rtl="0" algn="l">
              <a:lnSpc>
                <a:spcPct val="80000"/>
              </a:lnSpc>
              <a:spcBef>
                <a:spcPts val="0"/>
              </a:spcBef>
              <a:spcAft>
                <a:spcPts val="0"/>
              </a:spcAft>
              <a:buSzPts val="2340"/>
              <a:buNone/>
            </a:pPr>
            <a:r>
              <a:rPr lang="en-US" sz="1800">
                <a:latin typeface="Raleway Thin"/>
                <a:ea typeface="Raleway Thin"/>
                <a:cs typeface="Raleway Thin"/>
                <a:sym typeface="Raleway Thin"/>
              </a:rPr>
              <a:t>The Communication on </a:t>
            </a:r>
            <a:r>
              <a:rPr lang="en-US" sz="1800"/>
              <a:t>‘</a:t>
            </a:r>
            <a:r>
              <a:rPr lang="en-US" sz="1800">
                <a:latin typeface="Raleway Thin"/>
                <a:ea typeface="Raleway Thin"/>
                <a:cs typeface="Raleway Thin"/>
                <a:sym typeface="Raleway Thin"/>
              </a:rPr>
              <a:t>Stepping up Europe’s 2030 climate ambition” has set the target of </a:t>
            </a:r>
            <a:r>
              <a:rPr lang="en-US" sz="1800">
                <a:latin typeface="Raleway"/>
                <a:ea typeface="Raleway"/>
                <a:cs typeface="Raleway"/>
                <a:sym typeface="Raleway"/>
              </a:rPr>
              <a:t>55% GHG emissions reduction by 2030</a:t>
            </a:r>
            <a:r>
              <a:rPr lang="en-US" sz="1800"/>
              <a:t>”. </a:t>
            </a:r>
            <a:endParaRPr sz="1800"/>
          </a:p>
          <a:p>
            <a:pPr indent="0" lvl="0" marL="0" rtl="0" algn="l">
              <a:lnSpc>
                <a:spcPct val="80000"/>
              </a:lnSpc>
              <a:spcBef>
                <a:spcPts val="0"/>
              </a:spcBef>
              <a:spcAft>
                <a:spcPts val="0"/>
              </a:spcAft>
              <a:buSzPts val="2340"/>
              <a:buNone/>
            </a:pPr>
            <a:r>
              <a:t/>
            </a:r>
            <a:endParaRPr sz="1800"/>
          </a:p>
          <a:p>
            <a:pPr indent="0" lvl="0" marL="0" rtl="0" algn="l">
              <a:lnSpc>
                <a:spcPct val="80000"/>
              </a:lnSpc>
              <a:spcBef>
                <a:spcPts val="0"/>
              </a:spcBef>
              <a:spcAft>
                <a:spcPts val="0"/>
              </a:spcAft>
              <a:buSzPts val="2340"/>
              <a:buNone/>
            </a:pPr>
            <a:r>
              <a:rPr lang="en-US" sz="1800"/>
              <a:t>To </a:t>
            </a:r>
            <a:r>
              <a:rPr lang="en-US" sz="1800">
                <a:latin typeface="Raleway"/>
                <a:ea typeface="Raleway"/>
                <a:cs typeface="Raleway"/>
                <a:sym typeface="Raleway"/>
              </a:rPr>
              <a:t>operationalise the Green Deal’s increased climate ambitions</a:t>
            </a:r>
            <a:r>
              <a:rPr lang="en-US" sz="1800"/>
              <a:t>, the Commission adopted of the ‘</a:t>
            </a:r>
            <a:r>
              <a:rPr lang="en-US" sz="1800">
                <a:latin typeface="Raleway"/>
                <a:ea typeface="Raleway"/>
                <a:cs typeface="Raleway"/>
                <a:sym typeface="Raleway"/>
              </a:rPr>
              <a:t>Fit for 55</a:t>
            </a:r>
            <a:r>
              <a:rPr lang="en-US" sz="1800"/>
              <a:t>’ package (14 July 2021)</a:t>
            </a:r>
            <a:endParaRPr sz="1800"/>
          </a:p>
          <a:p>
            <a:pPr indent="457200" lvl="0" marL="0" rtl="0" algn="l">
              <a:lnSpc>
                <a:spcPct val="80000"/>
              </a:lnSpc>
              <a:spcBef>
                <a:spcPts val="0"/>
              </a:spcBef>
              <a:spcAft>
                <a:spcPts val="0"/>
              </a:spcAft>
              <a:buSzPts val="2340"/>
              <a:buNone/>
            </a:pPr>
            <a:r>
              <a:t/>
            </a:r>
            <a:endParaRPr sz="1800"/>
          </a:p>
          <a:p>
            <a:pPr indent="0" lvl="0" marL="0" rtl="0" algn="l">
              <a:lnSpc>
                <a:spcPct val="100000"/>
              </a:lnSpc>
              <a:spcBef>
                <a:spcPts val="0"/>
              </a:spcBef>
              <a:spcAft>
                <a:spcPts val="0"/>
              </a:spcAft>
              <a:buNone/>
            </a:pPr>
            <a:r>
              <a:rPr lang="en-US" sz="1800">
                <a:solidFill>
                  <a:schemeClr val="dk1"/>
                </a:solidFill>
              </a:rPr>
              <a:t>Focuses on the capacity of forests to act as a </a:t>
            </a:r>
            <a:r>
              <a:rPr b="1" lang="en-US" sz="1800">
                <a:solidFill>
                  <a:schemeClr val="dk1"/>
                </a:solidFill>
              </a:rPr>
              <a:t>“carbon sink” </a:t>
            </a:r>
            <a:r>
              <a:rPr b="1" lang="en-US" sz="1800">
                <a:solidFill>
                  <a:srgbClr val="FF0000"/>
                </a:solidFill>
              </a:rPr>
              <a:t>but</a:t>
            </a:r>
            <a:r>
              <a:rPr b="1" lang="en-US" sz="1800">
                <a:solidFill>
                  <a:schemeClr val="dk1"/>
                </a:solidFill>
              </a:rPr>
              <a:t> pays little to no attention to carbon storage </a:t>
            </a:r>
            <a:r>
              <a:rPr lang="en-US" sz="1800">
                <a:solidFill>
                  <a:schemeClr val="dk1"/>
                </a:solidFill>
              </a:rPr>
              <a:t>and </a:t>
            </a:r>
            <a:r>
              <a:rPr b="1" lang="en-US" sz="1800">
                <a:solidFill>
                  <a:schemeClr val="dk1"/>
                </a:solidFill>
              </a:rPr>
              <a:t>substitution </a:t>
            </a:r>
            <a:endParaRPr sz="1600"/>
          </a:p>
          <a:p>
            <a:pPr indent="0" lvl="0" marL="0" rtl="0" algn="l">
              <a:lnSpc>
                <a:spcPct val="80000"/>
              </a:lnSpc>
              <a:spcBef>
                <a:spcPts val="0"/>
              </a:spcBef>
              <a:spcAft>
                <a:spcPts val="0"/>
              </a:spcAft>
              <a:buSzPts val="2340"/>
              <a:buNone/>
            </a:pPr>
            <a:r>
              <a:t/>
            </a:r>
            <a:endParaRPr>
              <a:latin typeface="Raleway Thin"/>
              <a:ea typeface="Raleway Thin"/>
              <a:cs typeface="Raleway Thin"/>
              <a:sym typeface="Raleway Thin"/>
            </a:endParaRPr>
          </a:p>
          <a:p>
            <a:pPr indent="0" lvl="0" marL="457200" rtl="0" algn="l">
              <a:lnSpc>
                <a:spcPct val="80000"/>
              </a:lnSpc>
              <a:spcBef>
                <a:spcPts val="0"/>
              </a:spcBef>
              <a:spcAft>
                <a:spcPts val="0"/>
              </a:spcAft>
              <a:buSzPts val="2340"/>
              <a:buNone/>
            </a:pPr>
            <a:r>
              <a:t/>
            </a:r>
            <a:endParaRPr>
              <a:latin typeface="Raleway Thin"/>
              <a:ea typeface="Raleway Thin"/>
              <a:cs typeface="Raleway Thin"/>
              <a:sym typeface="Raleway Thin"/>
            </a:endParaRPr>
          </a:p>
        </p:txBody>
      </p:sp>
      <p:sp>
        <p:nvSpPr>
          <p:cNvPr id="459" name="Google Shape;459;p41"/>
          <p:cNvSpPr txBox="1"/>
          <p:nvPr>
            <p:ph type="title"/>
          </p:nvPr>
        </p:nvSpPr>
        <p:spPr>
          <a:xfrm>
            <a:off x="6962246" y="523025"/>
            <a:ext cx="21129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Fit for 55</a:t>
            </a:r>
            <a:endParaRPr b="1" sz="2400">
              <a:solidFill>
                <a:srgbClr val="CBCC07"/>
              </a:solidFill>
              <a:latin typeface="Raleway"/>
              <a:ea typeface="Raleway"/>
              <a:cs typeface="Raleway"/>
              <a:sym typeface="Raleway"/>
            </a:endParaRPr>
          </a:p>
        </p:txBody>
      </p:sp>
      <p:grpSp>
        <p:nvGrpSpPr>
          <p:cNvPr id="460" name="Google Shape;460;p41"/>
          <p:cNvGrpSpPr/>
          <p:nvPr/>
        </p:nvGrpSpPr>
        <p:grpSpPr>
          <a:xfrm>
            <a:off x="292935" y="0"/>
            <a:ext cx="6366189" cy="1076446"/>
            <a:chOff x="292946" y="0"/>
            <a:chExt cx="6946954" cy="1076446"/>
          </a:xfrm>
        </p:grpSpPr>
        <p:pic>
          <p:nvPicPr>
            <p:cNvPr descr="Une image contenant assiette&#10;&#10;Description générée automatiquement" id="461" name="Google Shape;461;p41"/>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462" name="Google Shape;462;p41"/>
            <p:cNvCxnSpPr/>
            <p:nvPr/>
          </p:nvCxnSpPr>
          <p:spPr>
            <a:xfrm>
              <a:off x="2195400" y="753525"/>
              <a:ext cx="5044500" cy="18600"/>
            </a:xfrm>
            <a:prstGeom prst="straightConnector1">
              <a:avLst/>
            </a:prstGeom>
            <a:noFill/>
            <a:ln cap="flat" cmpd="sng" w="34925">
              <a:solidFill>
                <a:srgbClr val="CBCC07"/>
              </a:solidFill>
              <a:prstDash val="solid"/>
              <a:round/>
              <a:headEnd len="sm" w="sm" type="none"/>
              <a:tailEnd len="sm" w="sm" type="none"/>
            </a:ln>
          </p:spPr>
        </p:cxnSp>
      </p:grpSp>
      <p:pic>
        <p:nvPicPr>
          <p:cNvPr descr="D:\NUNO 2012\UNAC\DIVULGAÇÃO\CUBOS\P1050597.JPG" id="463" name="Google Shape;463;p41"/>
          <p:cNvPicPr preferRelativeResize="0"/>
          <p:nvPr/>
        </p:nvPicPr>
        <p:blipFill rotWithShape="1">
          <a:blip r:embed="rId4">
            <a:alphaModFix/>
          </a:blip>
          <a:srcRect b="0" l="10960" r="3423" t="0"/>
          <a:stretch/>
        </p:blipFill>
        <p:spPr>
          <a:xfrm>
            <a:off x="144129" y="1152155"/>
            <a:ext cx="1953612" cy="1860650"/>
          </a:xfrm>
          <a:prstGeom prst="rect">
            <a:avLst/>
          </a:prstGeom>
          <a:noFill/>
          <a:ln>
            <a:noFill/>
          </a:ln>
        </p:spPr>
      </p:pic>
      <p:pic>
        <p:nvPicPr>
          <p:cNvPr descr="D:\NUNO 2012\UNAC\DIVULGAÇÃO\CUBOS\P1010500.JPG" id="464" name="Google Shape;464;p41"/>
          <p:cNvPicPr preferRelativeResize="0"/>
          <p:nvPr/>
        </p:nvPicPr>
        <p:blipFill rotWithShape="1">
          <a:blip r:embed="rId5">
            <a:alphaModFix/>
          </a:blip>
          <a:srcRect b="2789" l="0" r="0" t="31204"/>
          <a:stretch/>
        </p:blipFill>
        <p:spPr>
          <a:xfrm>
            <a:off x="144129" y="3088515"/>
            <a:ext cx="1953612" cy="18500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103b580eb55_6_13"/>
          <p:cNvSpPr txBox="1"/>
          <p:nvPr>
            <p:ph idx="1" type="body"/>
          </p:nvPr>
        </p:nvSpPr>
        <p:spPr>
          <a:xfrm>
            <a:off x="2460800" y="1076450"/>
            <a:ext cx="6683100" cy="4067100"/>
          </a:xfrm>
          <a:prstGeom prst="rect">
            <a:avLst/>
          </a:prstGeom>
          <a:noFill/>
          <a:ln>
            <a:noFill/>
          </a:ln>
        </p:spPr>
        <p:txBody>
          <a:bodyPr anchorCtr="0" anchor="t" bIns="45700" lIns="91425" spcFirstLastPara="1" rIns="91425" wrap="square" tIns="45700">
            <a:noAutofit/>
          </a:bodyPr>
          <a:lstStyle/>
          <a:p>
            <a:pPr indent="0" lvl="0" marL="148590" rtl="0" algn="l">
              <a:lnSpc>
                <a:spcPct val="80000"/>
              </a:lnSpc>
              <a:spcBef>
                <a:spcPts val="0"/>
              </a:spcBef>
              <a:spcAft>
                <a:spcPts val="0"/>
              </a:spcAft>
              <a:buSzPts val="2340"/>
              <a:buNone/>
            </a:pPr>
            <a:r>
              <a:t/>
            </a:r>
            <a:endParaRPr b="1" sz="1600">
              <a:solidFill>
                <a:srgbClr val="000000"/>
              </a:solidFill>
            </a:endParaRPr>
          </a:p>
          <a:p>
            <a:pPr indent="0" lvl="0" marL="0" rtl="0" algn="l">
              <a:lnSpc>
                <a:spcPct val="80000"/>
              </a:lnSpc>
              <a:spcBef>
                <a:spcPts val="0"/>
              </a:spcBef>
              <a:spcAft>
                <a:spcPts val="0"/>
              </a:spcAft>
              <a:buSzPts val="2340"/>
              <a:buNone/>
            </a:pPr>
            <a:r>
              <a:rPr lang="en-US" sz="1700"/>
              <a:t>Fit for 55 m</a:t>
            </a:r>
            <a:r>
              <a:rPr lang="en-US" sz="1700"/>
              <a:t>ain legislative proposals:</a:t>
            </a:r>
            <a:endParaRPr sz="1700"/>
          </a:p>
          <a:p>
            <a:pPr indent="0" lvl="0" marL="0" rtl="0" algn="l">
              <a:lnSpc>
                <a:spcPct val="80000"/>
              </a:lnSpc>
              <a:spcBef>
                <a:spcPts val="0"/>
              </a:spcBef>
              <a:spcAft>
                <a:spcPts val="0"/>
              </a:spcAft>
              <a:buSzPts val="2340"/>
              <a:buNone/>
            </a:pPr>
            <a:r>
              <a:t/>
            </a:r>
            <a:endParaRPr sz="1700"/>
          </a:p>
          <a:p>
            <a:pPr indent="-336550" lvl="0" marL="457200" rtl="0" algn="l">
              <a:lnSpc>
                <a:spcPct val="80000"/>
              </a:lnSpc>
              <a:spcBef>
                <a:spcPts val="0"/>
              </a:spcBef>
              <a:spcAft>
                <a:spcPts val="0"/>
              </a:spcAft>
              <a:buSzPts val="1700"/>
              <a:buChar char="-"/>
            </a:pPr>
            <a:r>
              <a:rPr lang="en-US" sz="1700"/>
              <a:t>Revision of the regulation on the inclusion of GHG emissions and removals in Land Use, Land Use Change and Forestry (</a:t>
            </a:r>
            <a:r>
              <a:rPr lang="en-US" sz="1700">
                <a:latin typeface="Raleway"/>
                <a:ea typeface="Raleway"/>
                <a:cs typeface="Raleway"/>
                <a:sym typeface="Raleway"/>
              </a:rPr>
              <a:t>LULUCF</a:t>
            </a:r>
            <a:r>
              <a:rPr lang="en-US" sz="1700"/>
              <a:t>): </a:t>
            </a:r>
            <a:r>
              <a:rPr lang="en-US" sz="1700">
                <a:latin typeface="Raleway"/>
                <a:ea typeface="Raleway"/>
                <a:cs typeface="Raleway"/>
                <a:sym typeface="Raleway"/>
              </a:rPr>
              <a:t>EU target for carbon removals</a:t>
            </a:r>
            <a:r>
              <a:rPr lang="en-US" sz="1700"/>
              <a:t> + </a:t>
            </a:r>
            <a:r>
              <a:rPr lang="en-US" sz="1700">
                <a:latin typeface="Raleway"/>
                <a:ea typeface="Raleway"/>
                <a:cs typeface="Raleway"/>
                <a:sym typeface="Raleway"/>
              </a:rPr>
              <a:t>plant 3bn trees</a:t>
            </a:r>
            <a:r>
              <a:rPr lang="en-US" sz="1700"/>
              <a:t> + role of </a:t>
            </a:r>
            <a:r>
              <a:rPr lang="en-US" sz="1700">
                <a:latin typeface="Raleway"/>
                <a:ea typeface="Raleway"/>
                <a:cs typeface="Raleway"/>
                <a:sym typeface="Raleway"/>
              </a:rPr>
              <a:t>EU Forest Strategy</a:t>
            </a:r>
            <a:r>
              <a:rPr lang="en-US" sz="1700"/>
              <a:t> for 2030 (</a:t>
            </a:r>
            <a:r>
              <a:rPr b="1" lang="en-US" sz="1700">
                <a:solidFill>
                  <a:schemeClr val="dk1"/>
                </a:solidFill>
              </a:rPr>
              <a:t>Forests expected to compensate for other sectors’ emissions)</a:t>
            </a:r>
            <a:endParaRPr sz="1700"/>
          </a:p>
          <a:p>
            <a:pPr indent="0" lvl="0" marL="457200" rtl="0" algn="l">
              <a:lnSpc>
                <a:spcPct val="80000"/>
              </a:lnSpc>
              <a:spcBef>
                <a:spcPts val="0"/>
              </a:spcBef>
              <a:spcAft>
                <a:spcPts val="0"/>
              </a:spcAft>
              <a:buNone/>
            </a:pPr>
            <a:r>
              <a:rPr lang="en-US" sz="1700"/>
              <a:t> </a:t>
            </a:r>
            <a:endParaRPr sz="1700"/>
          </a:p>
          <a:p>
            <a:pPr indent="-336550" lvl="0" marL="457200" rtl="0" algn="l">
              <a:lnSpc>
                <a:spcPct val="80000"/>
              </a:lnSpc>
              <a:spcBef>
                <a:spcPts val="0"/>
              </a:spcBef>
              <a:spcAft>
                <a:spcPts val="0"/>
              </a:spcAft>
              <a:buSzPts val="1700"/>
              <a:buChar char="-"/>
            </a:pPr>
            <a:r>
              <a:rPr lang="en-US" sz="1700"/>
              <a:t>Amendment to the Renewable Energy Directive (</a:t>
            </a:r>
            <a:r>
              <a:rPr lang="en-US" sz="1700">
                <a:latin typeface="Raleway"/>
                <a:ea typeface="Raleway"/>
                <a:cs typeface="Raleway"/>
                <a:sym typeface="Raleway"/>
              </a:rPr>
              <a:t>RED</a:t>
            </a:r>
            <a:r>
              <a:rPr lang="en-US" sz="1700"/>
              <a:t>): </a:t>
            </a:r>
            <a:r>
              <a:rPr lang="en-US" sz="1700">
                <a:latin typeface="Raleway"/>
                <a:ea typeface="Raleway"/>
                <a:cs typeface="Raleway"/>
                <a:sym typeface="Raleway"/>
              </a:rPr>
              <a:t>40% of our energy to be renewable</a:t>
            </a:r>
            <a:r>
              <a:rPr lang="en-US" sz="1700"/>
              <a:t> + </a:t>
            </a:r>
            <a:r>
              <a:rPr lang="en-US" sz="1700">
                <a:latin typeface="Raleway"/>
                <a:ea typeface="Raleway"/>
                <a:cs typeface="Raleway"/>
                <a:sym typeface="Raleway"/>
              </a:rPr>
              <a:t>sustainability criteria for bioenergy</a:t>
            </a:r>
            <a:endParaRPr sz="1700">
              <a:latin typeface="Raleway"/>
              <a:ea typeface="Raleway"/>
              <a:cs typeface="Raleway"/>
              <a:sym typeface="Raleway"/>
            </a:endParaRPr>
          </a:p>
          <a:p>
            <a:pPr indent="0" lvl="0" marL="0" rtl="0" algn="l">
              <a:lnSpc>
                <a:spcPct val="80000"/>
              </a:lnSpc>
              <a:spcBef>
                <a:spcPts val="0"/>
              </a:spcBef>
              <a:spcAft>
                <a:spcPts val="0"/>
              </a:spcAft>
              <a:buNone/>
            </a:pPr>
            <a:r>
              <a:t/>
            </a:r>
            <a:endParaRPr sz="1700"/>
          </a:p>
          <a:p>
            <a:pPr indent="-336550" lvl="0" marL="457200" rtl="0" algn="l">
              <a:lnSpc>
                <a:spcPct val="80000"/>
              </a:lnSpc>
              <a:spcBef>
                <a:spcPts val="0"/>
              </a:spcBef>
              <a:spcAft>
                <a:spcPts val="0"/>
              </a:spcAft>
              <a:buSzPts val="1700"/>
              <a:buChar char="-"/>
            </a:pPr>
            <a:r>
              <a:rPr lang="en-US" sz="1700"/>
              <a:t>Proposal for a Carbon Border Adjustment Mechanism (</a:t>
            </a:r>
            <a:r>
              <a:rPr lang="en-US" sz="1700">
                <a:latin typeface="Raleway"/>
                <a:ea typeface="Raleway"/>
                <a:cs typeface="Raleway"/>
                <a:sym typeface="Raleway"/>
              </a:rPr>
              <a:t>CBAM</a:t>
            </a:r>
            <a:r>
              <a:rPr lang="en-US" sz="1700"/>
              <a:t>): sets </a:t>
            </a:r>
            <a:r>
              <a:rPr lang="en-US" sz="1700">
                <a:latin typeface="Raleway"/>
                <a:ea typeface="Raleway"/>
                <a:cs typeface="Raleway"/>
                <a:sym typeface="Raleway"/>
              </a:rPr>
              <a:t>carbon price on imports</a:t>
            </a:r>
            <a:r>
              <a:rPr lang="en-US" sz="1700"/>
              <a:t> to make sure </a:t>
            </a:r>
            <a:r>
              <a:rPr lang="en-US" sz="1700">
                <a:latin typeface="Raleway"/>
                <a:ea typeface="Raleway"/>
                <a:cs typeface="Raleway"/>
                <a:sym typeface="Raleway"/>
              </a:rPr>
              <a:t>EU imports contribute to global emissions reduction</a:t>
            </a:r>
            <a:endParaRPr sz="1700">
              <a:latin typeface="Raleway"/>
              <a:ea typeface="Raleway"/>
              <a:cs typeface="Raleway"/>
              <a:sym typeface="Raleway"/>
            </a:endParaRPr>
          </a:p>
          <a:p>
            <a:pPr indent="0" lvl="0" marL="0" rtl="0" algn="l">
              <a:lnSpc>
                <a:spcPct val="80000"/>
              </a:lnSpc>
              <a:spcBef>
                <a:spcPts val="0"/>
              </a:spcBef>
              <a:spcAft>
                <a:spcPts val="0"/>
              </a:spcAft>
              <a:buSzPts val="2340"/>
              <a:buNone/>
            </a:pPr>
            <a:r>
              <a:t/>
            </a:r>
            <a:endParaRPr sz="1600"/>
          </a:p>
          <a:p>
            <a:pPr indent="0" lvl="0" marL="0" rtl="0" algn="l">
              <a:lnSpc>
                <a:spcPct val="80000"/>
              </a:lnSpc>
              <a:spcBef>
                <a:spcPts val="0"/>
              </a:spcBef>
              <a:spcAft>
                <a:spcPts val="0"/>
              </a:spcAft>
              <a:buSzPts val="2340"/>
              <a:buNone/>
            </a:pPr>
            <a:r>
              <a:t/>
            </a:r>
            <a:endParaRPr sz="1600"/>
          </a:p>
          <a:p>
            <a:pPr indent="0" lvl="0" marL="0" rtl="0" algn="l">
              <a:lnSpc>
                <a:spcPct val="80000"/>
              </a:lnSpc>
              <a:spcBef>
                <a:spcPts val="0"/>
              </a:spcBef>
              <a:spcAft>
                <a:spcPts val="0"/>
              </a:spcAft>
              <a:buSzPts val="2340"/>
              <a:buNone/>
            </a:pPr>
            <a:r>
              <a:t/>
            </a:r>
            <a:endParaRPr>
              <a:latin typeface="Raleway Thin"/>
              <a:ea typeface="Raleway Thin"/>
              <a:cs typeface="Raleway Thin"/>
              <a:sym typeface="Raleway Thin"/>
            </a:endParaRPr>
          </a:p>
          <a:p>
            <a:pPr indent="0" lvl="0" marL="457200" rtl="0" algn="l">
              <a:lnSpc>
                <a:spcPct val="80000"/>
              </a:lnSpc>
              <a:spcBef>
                <a:spcPts val="0"/>
              </a:spcBef>
              <a:spcAft>
                <a:spcPts val="0"/>
              </a:spcAft>
              <a:buSzPts val="2340"/>
              <a:buNone/>
            </a:pPr>
            <a:r>
              <a:t/>
            </a:r>
            <a:endParaRPr>
              <a:latin typeface="Raleway Thin"/>
              <a:ea typeface="Raleway Thin"/>
              <a:cs typeface="Raleway Thin"/>
              <a:sym typeface="Raleway Thin"/>
            </a:endParaRPr>
          </a:p>
        </p:txBody>
      </p:sp>
      <p:sp>
        <p:nvSpPr>
          <p:cNvPr id="470" name="Google Shape;470;g103b580eb55_6_13"/>
          <p:cNvSpPr txBox="1"/>
          <p:nvPr>
            <p:ph type="title"/>
          </p:nvPr>
        </p:nvSpPr>
        <p:spPr>
          <a:xfrm>
            <a:off x="7072471" y="513825"/>
            <a:ext cx="19107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Fit for 55</a:t>
            </a:r>
            <a:endParaRPr b="1" sz="2400">
              <a:solidFill>
                <a:srgbClr val="CBCC07"/>
              </a:solidFill>
              <a:latin typeface="Raleway"/>
              <a:ea typeface="Raleway"/>
              <a:cs typeface="Raleway"/>
              <a:sym typeface="Raleway"/>
            </a:endParaRPr>
          </a:p>
        </p:txBody>
      </p:sp>
      <p:grpSp>
        <p:nvGrpSpPr>
          <p:cNvPr id="471" name="Google Shape;471;g103b580eb55_6_13"/>
          <p:cNvGrpSpPr/>
          <p:nvPr/>
        </p:nvGrpSpPr>
        <p:grpSpPr>
          <a:xfrm>
            <a:off x="292935" y="0"/>
            <a:ext cx="6384608" cy="1076446"/>
            <a:chOff x="292946" y="0"/>
            <a:chExt cx="6967054" cy="1076446"/>
          </a:xfrm>
        </p:grpSpPr>
        <p:pic>
          <p:nvPicPr>
            <p:cNvPr descr="Une image contenant assiette&#10;&#10;Description générée automatiquement" id="472" name="Google Shape;472;g103b580eb55_6_13"/>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473" name="Google Shape;473;g103b580eb55_6_13"/>
            <p:cNvCxnSpPr/>
            <p:nvPr/>
          </p:nvCxnSpPr>
          <p:spPr>
            <a:xfrm flipH="1" rot="10800000">
              <a:off x="2195400" y="735225"/>
              <a:ext cx="5064600" cy="18300"/>
            </a:xfrm>
            <a:prstGeom prst="straightConnector1">
              <a:avLst/>
            </a:prstGeom>
            <a:noFill/>
            <a:ln cap="flat" cmpd="sng" w="34925">
              <a:solidFill>
                <a:srgbClr val="CBCC07"/>
              </a:solidFill>
              <a:prstDash val="solid"/>
              <a:round/>
              <a:headEnd len="sm" w="sm" type="none"/>
              <a:tailEnd len="sm" w="sm" type="none"/>
            </a:ln>
          </p:spPr>
        </p:cxnSp>
      </p:grpSp>
      <p:pic>
        <p:nvPicPr>
          <p:cNvPr descr="D:\NUNO 2012\UNAC\DIVULGAÇÃO\CUBOS\P1050597.JPG" id="474" name="Google Shape;474;g103b580eb55_6_13"/>
          <p:cNvPicPr preferRelativeResize="0"/>
          <p:nvPr/>
        </p:nvPicPr>
        <p:blipFill rotWithShape="1">
          <a:blip r:embed="rId4">
            <a:alphaModFix/>
          </a:blip>
          <a:srcRect b="0" l="10958" r="3424" t="0"/>
          <a:stretch/>
        </p:blipFill>
        <p:spPr>
          <a:xfrm>
            <a:off x="144129" y="1152155"/>
            <a:ext cx="1953612" cy="1860649"/>
          </a:xfrm>
          <a:prstGeom prst="rect">
            <a:avLst/>
          </a:prstGeom>
          <a:noFill/>
          <a:ln>
            <a:noFill/>
          </a:ln>
        </p:spPr>
      </p:pic>
      <p:pic>
        <p:nvPicPr>
          <p:cNvPr descr="D:\NUNO 2012\UNAC\DIVULGAÇÃO\CUBOS\P1010500.JPG" id="475" name="Google Shape;475;g103b580eb55_6_13"/>
          <p:cNvPicPr preferRelativeResize="0"/>
          <p:nvPr/>
        </p:nvPicPr>
        <p:blipFill rotWithShape="1">
          <a:blip r:embed="rId5">
            <a:alphaModFix/>
          </a:blip>
          <a:srcRect b="2792" l="0" r="0" t="31201"/>
          <a:stretch/>
        </p:blipFill>
        <p:spPr>
          <a:xfrm>
            <a:off x="144129" y="3088515"/>
            <a:ext cx="1953613" cy="18500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103b580eb55_6_30"/>
          <p:cNvSpPr txBox="1"/>
          <p:nvPr>
            <p:ph idx="1" type="body"/>
          </p:nvPr>
        </p:nvSpPr>
        <p:spPr>
          <a:xfrm>
            <a:off x="2431200" y="1095924"/>
            <a:ext cx="6570000" cy="39768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80000"/>
              </a:lnSpc>
              <a:spcBef>
                <a:spcPts val="0"/>
              </a:spcBef>
              <a:spcAft>
                <a:spcPts val="0"/>
              </a:spcAft>
              <a:buNone/>
            </a:pPr>
            <a:r>
              <a:t/>
            </a:r>
            <a:endParaRPr b="1" sz="1700">
              <a:solidFill>
                <a:schemeClr val="dk1"/>
              </a:solidFill>
            </a:endParaRPr>
          </a:p>
          <a:p>
            <a:pPr indent="0" lvl="0" marL="0" rtl="0" algn="l">
              <a:lnSpc>
                <a:spcPct val="150000"/>
              </a:lnSpc>
              <a:spcBef>
                <a:spcPts val="0"/>
              </a:spcBef>
              <a:spcAft>
                <a:spcPts val="0"/>
              </a:spcAft>
              <a:buNone/>
            </a:pPr>
            <a:r>
              <a:rPr lang="en-US" sz="1700"/>
              <a:t>Problem: </a:t>
            </a:r>
            <a:endParaRPr sz="1700"/>
          </a:p>
          <a:p>
            <a:pPr indent="-328453" lvl="0" marL="457200" rtl="0" algn="l">
              <a:lnSpc>
                <a:spcPct val="150000"/>
              </a:lnSpc>
              <a:spcBef>
                <a:spcPts val="0"/>
              </a:spcBef>
              <a:spcAft>
                <a:spcPts val="0"/>
              </a:spcAft>
              <a:buSzPct val="100000"/>
              <a:buChar char="-"/>
            </a:pPr>
            <a:r>
              <a:rPr b="1" lang="en-US" sz="1700"/>
              <a:t>Imbalance: focuses on forest preservation, no place for forest use</a:t>
            </a:r>
            <a:endParaRPr b="1" sz="1700"/>
          </a:p>
          <a:p>
            <a:pPr indent="-328453" lvl="0" marL="457200" rtl="0" algn="l">
              <a:lnSpc>
                <a:spcPct val="150000"/>
              </a:lnSpc>
              <a:spcBef>
                <a:spcPts val="0"/>
              </a:spcBef>
              <a:spcAft>
                <a:spcPts val="0"/>
              </a:spcAft>
              <a:buSzPct val="100000"/>
              <a:buChar char="-"/>
            </a:pPr>
            <a:r>
              <a:rPr b="1" lang="en-US" sz="1700"/>
              <a:t>Subsidiarity is hardly respected </a:t>
            </a:r>
            <a:r>
              <a:rPr lang="en-US" sz="1700"/>
              <a:t>(stakeholders and Members States were nearly ignored)</a:t>
            </a:r>
            <a:endParaRPr sz="1700"/>
          </a:p>
          <a:p>
            <a:pPr indent="-328453" lvl="0" marL="457200" rtl="0" algn="l">
              <a:lnSpc>
                <a:spcPct val="150000"/>
              </a:lnSpc>
              <a:spcBef>
                <a:spcPts val="0"/>
              </a:spcBef>
              <a:spcAft>
                <a:spcPts val="0"/>
              </a:spcAft>
              <a:buSzPct val="100000"/>
              <a:buChar char="-"/>
            </a:pPr>
            <a:r>
              <a:rPr lang="en-US" sz="1700">
                <a:latin typeface="Raleway"/>
                <a:ea typeface="Raleway"/>
                <a:cs typeface="Raleway"/>
                <a:sym typeface="Raleway"/>
              </a:rPr>
              <a:t>Consistency: the strategy will not support other EU strategies and legislations</a:t>
            </a:r>
            <a:r>
              <a:rPr lang="en-US" sz="1700"/>
              <a:t> (e.g. bioeconomy strategy, renewable energy directive), both inside and outside the Green Deal</a:t>
            </a:r>
            <a:endParaRPr b="1" sz="1700"/>
          </a:p>
          <a:p>
            <a:pPr indent="-328453" lvl="0" marL="457200" rtl="0" algn="l">
              <a:lnSpc>
                <a:spcPct val="150000"/>
              </a:lnSpc>
              <a:spcBef>
                <a:spcPts val="0"/>
              </a:spcBef>
              <a:spcAft>
                <a:spcPts val="0"/>
              </a:spcAft>
              <a:buSzPct val="100000"/>
              <a:buFont typeface="Raleway Thin"/>
              <a:buChar char="-"/>
            </a:pPr>
            <a:r>
              <a:rPr lang="en-US" sz="1700"/>
              <a:t>The </a:t>
            </a:r>
            <a:r>
              <a:rPr lang="en-US" sz="1700">
                <a:latin typeface="Raleway"/>
                <a:ea typeface="Raleway"/>
                <a:cs typeface="Raleway"/>
                <a:sym typeface="Raleway"/>
              </a:rPr>
              <a:t>strategy needs clarifications before considering implementation</a:t>
            </a:r>
            <a:r>
              <a:rPr lang="en-US" sz="1700"/>
              <a:t>, as the objective for EU forests and forestry is not clearly and consistently defined</a:t>
            </a:r>
            <a:endParaRPr sz="1700"/>
          </a:p>
          <a:p>
            <a:pPr indent="-328453" lvl="0" marL="457200" rtl="0" algn="l">
              <a:lnSpc>
                <a:spcPct val="150000"/>
              </a:lnSpc>
              <a:spcBef>
                <a:spcPts val="0"/>
              </a:spcBef>
              <a:spcAft>
                <a:spcPts val="0"/>
              </a:spcAft>
              <a:buSzPct val="100000"/>
              <a:buChar char="-"/>
            </a:pPr>
            <a:r>
              <a:rPr lang="en-US" sz="1700"/>
              <a:t>‘Quality’ of forests is unlikely to increase</a:t>
            </a:r>
            <a:endParaRPr sz="1700"/>
          </a:p>
        </p:txBody>
      </p:sp>
      <p:sp>
        <p:nvSpPr>
          <p:cNvPr id="481" name="Google Shape;481;g103b580eb55_6_30"/>
          <p:cNvSpPr txBox="1"/>
          <p:nvPr>
            <p:ph type="title"/>
          </p:nvPr>
        </p:nvSpPr>
        <p:spPr>
          <a:xfrm>
            <a:off x="5061000" y="477100"/>
            <a:ext cx="37566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Forest Strategy for 2030</a:t>
            </a:r>
            <a:endParaRPr b="1" sz="2400">
              <a:solidFill>
                <a:srgbClr val="CBCC07"/>
              </a:solidFill>
              <a:latin typeface="Raleway"/>
              <a:ea typeface="Raleway"/>
              <a:cs typeface="Raleway"/>
              <a:sym typeface="Raleway"/>
            </a:endParaRPr>
          </a:p>
        </p:txBody>
      </p:sp>
      <p:grpSp>
        <p:nvGrpSpPr>
          <p:cNvPr id="482" name="Google Shape;482;g103b580eb55_6_30"/>
          <p:cNvGrpSpPr/>
          <p:nvPr/>
        </p:nvGrpSpPr>
        <p:grpSpPr>
          <a:xfrm>
            <a:off x="292935" y="0"/>
            <a:ext cx="4399961" cy="1076446"/>
            <a:chOff x="292946" y="0"/>
            <a:chExt cx="4801354" cy="1076446"/>
          </a:xfrm>
        </p:grpSpPr>
        <p:pic>
          <p:nvPicPr>
            <p:cNvPr descr="Une image contenant assiette&#10;&#10;Description générée automatiquement" id="483" name="Google Shape;483;g103b580eb55_6_30"/>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484" name="Google Shape;484;g103b580eb55_6_30"/>
            <p:cNvCxnSpPr/>
            <p:nvPr/>
          </p:nvCxnSpPr>
          <p:spPr>
            <a:xfrm>
              <a:off x="2195400" y="753525"/>
              <a:ext cx="2898900" cy="0"/>
            </a:xfrm>
            <a:prstGeom prst="straightConnector1">
              <a:avLst/>
            </a:prstGeom>
            <a:noFill/>
            <a:ln cap="flat" cmpd="sng" w="34925">
              <a:solidFill>
                <a:srgbClr val="CBCC07"/>
              </a:solidFill>
              <a:prstDash val="solid"/>
              <a:round/>
              <a:headEnd len="sm" w="sm" type="none"/>
              <a:tailEnd len="sm" w="sm" type="none"/>
            </a:ln>
          </p:spPr>
        </p:cxnSp>
      </p:grpSp>
      <p:pic>
        <p:nvPicPr>
          <p:cNvPr id="485" name="Google Shape;485;g103b580eb55_6_30"/>
          <p:cNvPicPr preferRelativeResize="0"/>
          <p:nvPr/>
        </p:nvPicPr>
        <p:blipFill rotWithShape="1">
          <a:blip r:embed="rId4">
            <a:alphaModFix/>
          </a:blip>
          <a:srcRect b="0" l="0" r="0" t="0"/>
          <a:stretch/>
        </p:blipFill>
        <p:spPr>
          <a:xfrm>
            <a:off x="0" y="1071713"/>
            <a:ext cx="2200275" cy="41280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103b580eb55_6_40"/>
          <p:cNvSpPr txBox="1"/>
          <p:nvPr>
            <p:ph idx="1" type="body"/>
          </p:nvPr>
        </p:nvSpPr>
        <p:spPr>
          <a:xfrm>
            <a:off x="0" y="1212900"/>
            <a:ext cx="6346800" cy="39306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80000"/>
              </a:lnSpc>
              <a:spcBef>
                <a:spcPts val="0"/>
              </a:spcBef>
              <a:spcAft>
                <a:spcPts val="0"/>
              </a:spcAft>
              <a:buNone/>
            </a:pPr>
            <a:r>
              <a:t/>
            </a:r>
            <a:endParaRPr b="1" sz="2000">
              <a:solidFill>
                <a:schemeClr val="dk1"/>
              </a:solidFill>
            </a:endParaRPr>
          </a:p>
          <a:p>
            <a:pPr indent="-355309" lvl="0" marL="457200" rtl="0" algn="l">
              <a:lnSpc>
                <a:spcPct val="100000"/>
              </a:lnSpc>
              <a:spcBef>
                <a:spcPts val="1000"/>
              </a:spcBef>
              <a:spcAft>
                <a:spcPts val="0"/>
              </a:spcAft>
              <a:buSzPct val="100000"/>
              <a:buChar char="-"/>
            </a:pPr>
            <a:r>
              <a:rPr lang="en-US" sz="2574">
                <a:latin typeface="Raleway"/>
                <a:ea typeface="Raleway"/>
                <a:cs typeface="Raleway"/>
                <a:sym typeface="Raleway"/>
              </a:rPr>
              <a:t>Support of the “EU forest owners Conference” and the Vienna Declaration of the European Forest Owners on the New EU Forest Strategy for 2030 (4/10/2021)</a:t>
            </a:r>
            <a:endParaRPr sz="2574">
              <a:latin typeface="Raleway"/>
              <a:ea typeface="Raleway"/>
              <a:cs typeface="Raleway"/>
              <a:sym typeface="Raleway"/>
            </a:endParaRPr>
          </a:p>
          <a:p>
            <a:pPr indent="-355309" lvl="0" marL="457200" rtl="0" algn="l">
              <a:lnSpc>
                <a:spcPct val="100000"/>
              </a:lnSpc>
              <a:spcBef>
                <a:spcPts val="1000"/>
              </a:spcBef>
              <a:spcAft>
                <a:spcPts val="0"/>
              </a:spcAft>
              <a:buSzPct val="100000"/>
              <a:buChar char="-"/>
            </a:pPr>
            <a:r>
              <a:rPr lang="en-US" sz="2574">
                <a:latin typeface="Raleway"/>
                <a:ea typeface="Raleway"/>
                <a:cs typeface="Raleway"/>
                <a:sym typeface="Raleway"/>
              </a:rPr>
              <a:t>Supporting the Council Conclusions</a:t>
            </a:r>
            <a:endParaRPr sz="2574">
              <a:latin typeface="Raleway"/>
              <a:ea typeface="Raleway"/>
              <a:cs typeface="Raleway"/>
              <a:sym typeface="Raleway"/>
            </a:endParaRPr>
          </a:p>
          <a:p>
            <a:pPr indent="-355309" lvl="0" marL="457200" rtl="0" algn="l">
              <a:lnSpc>
                <a:spcPct val="100000"/>
              </a:lnSpc>
              <a:spcBef>
                <a:spcPts val="1000"/>
              </a:spcBef>
              <a:spcAft>
                <a:spcPts val="0"/>
              </a:spcAft>
              <a:buSzPct val="100000"/>
              <a:buChar char="-"/>
            </a:pPr>
            <a:r>
              <a:rPr lang="en-US" sz="2574">
                <a:latin typeface="Raleway"/>
                <a:ea typeface="Raleway"/>
                <a:cs typeface="Raleway"/>
                <a:sym typeface="Raleway"/>
              </a:rPr>
              <a:t>Several meetings with cabinet and share of concrete comments to leaked proposal</a:t>
            </a:r>
            <a:endParaRPr sz="2574">
              <a:latin typeface="Raleway"/>
              <a:ea typeface="Raleway"/>
              <a:cs typeface="Raleway"/>
              <a:sym typeface="Raleway"/>
            </a:endParaRPr>
          </a:p>
          <a:p>
            <a:pPr indent="-355309" lvl="0" marL="457200" rtl="0" algn="l">
              <a:lnSpc>
                <a:spcPct val="100000"/>
              </a:lnSpc>
              <a:spcBef>
                <a:spcPts val="1000"/>
              </a:spcBef>
              <a:spcAft>
                <a:spcPts val="0"/>
              </a:spcAft>
              <a:buSzPct val="100000"/>
              <a:buChar char="-"/>
            </a:pPr>
            <a:r>
              <a:rPr lang="en-US" sz="2574">
                <a:latin typeface="Raleway"/>
                <a:ea typeface="Raleway"/>
                <a:cs typeface="Raleway"/>
                <a:sym typeface="Raleway"/>
              </a:rPr>
              <a:t>Several joint press releases </a:t>
            </a:r>
            <a:endParaRPr sz="2574">
              <a:latin typeface="Raleway"/>
              <a:ea typeface="Raleway"/>
              <a:cs typeface="Raleway"/>
              <a:sym typeface="Raleway"/>
            </a:endParaRPr>
          </a:p>
          <a:p>
            <a:pPr indent="-355309" lvl="0" marL="457200" rtl="0" algn="l">
              <a:lnSpc>
                <a:spcPct val="100000"/>
              </a:lnSpc>
              <a:spcBef>
                <a:spcPts val="1000"/>
              </a:spcBef>
              <a:spcAft>
                <a:spcPts val="0"/>
              </a:spcAft>
              <a:buSzPct val="100000"/>
              <a:buChar char="-"/>
            </a:pPr>
            <a:r>
              <a:rPr lang="en-US" sz="2574">
                <a:latin typeface="Raleway"/>
                <a:ea typeface="Raleway"/>
                <a:cs typeface="Raleway"/>
                <a:sym typeface="Raleway"/>
              </a:rPr>
              <a:t>Meeting with commissioner Wojciechowski</a:t>
            </a:r>
            <a:endParaRPr sz="2574">
              <a:latin typeface="Raleway"/>
              <a:ea typeface="Raleway"/>
              <a:cs typeface="Raleway"/>
              <a:sym typeface="Raleway"/>
            </a:endParaRPr>
          </a:p>
          <a:p>
            <a:pPr indent="-355309" lvl="0" marL="457200" rtl="0" algn="l">
              <a:lnSpc>
                <a:spcPct val="100000"/>
              </a:lnSpc>
              <a:spcBef>
                <a:spcPts val="1000"/>
              </a:spcBef>
              <a:spcAft>
                <a:spcPts val="0"/>
              </a:spcAft>
              <a:buSzPct val="100000"/>
              <a:buChar char="-"/>
            </a:pPr>
            <a:r>
              <a:rPr lang="en-US" sz="2574">
                <a:latin typeface="Raleway"/>
                <a:ea typeface="Raleway"/>
                <a:cs typeface="Raleway"/>
                <a:sym typeface="Raleway"/>
              </a:rPr>
              <a:t>#WelcomeToMyForest campaign</a:t>
            </a:r>
            <a:endParaRPr sz="2574"/>
          </a:p>
          <a:p>
            <a:pPr indent="-355309" lvl="0" marL="457200" rtl="0" algn="l">
              <a:lnSpc>
                <a:spcPct val="100000"/>
              </a:lnSpc>
              <a:spcBef>
                <a:spcPts val="1000"/>
              </a:spcBef>
              <a:spcAft>
                <a:spcPts val="0"/>
              </a:spcAft>
              <a:buSzPct val="100000"/>
              <a:buChar char="-"/>
            </a:pPr>
            <a:r>
              <a:rPr lang="en-US" sz="2574"/>
              <a:t>...</a:t>
            </a:r>
            <a:endParaRPr sz="1974"/>
          </a:p>
        </p:txBody>
      </p:sp>
      <p:sp>
        <p:nvSpPr>
          <p:cNvPr id="491" name="Google Shape;491;g103b580eb55_6_40"/>
          <p:cNvSpPr txBox="1"/>
          <p:nvPr>
            <p:ph type="title"/>
          </p:nvPr>
        </p:nvSpPr>
        <p:spPr>
          <a:xfrm>
            <a:off x="5298141" y="523029"/>
            <a:ext cx="3777000" cy="481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Forest Strategy for 2030</a:t>
            </a:r>
            <a:endParaRPr b="1" sz="2400">
              <a:solidFill>
                <a:srgbClr val="CBCC07"/>
              </a:solidFill>
              <a:latin typeface="Raleway"/>
              <a:ea typeface="Raleway"/>
              <a:cs typeface="Raleway"/>
              <a:sym typeface="Raleway"/>
            </a:endParaRPr>
          </a:p>
          <a:p>
            <a:pPr indent="0" lvl="0" marL="0" rtl="0" algn="l">
              <a:spcBef>
                <a:spcPts val="0"/>
              </a:spcBef>
              <a:spcAft>
                <a:spcPts val="0"/>
              </a:spcAft>
              <a:buClr>
                <a:srgbClr val="267200"/>
              </a:buClr>
              <a:buSzPts val="2400"/>
              <a:buFont typeface="Source Sans Pro"/>
              <a:buNone/>
            </a:pPr>
            <a:r>
              <a:rPr lang="en-US" sz="2400">
                <a:solidFill>
                  <a:srgbClr val="CBCC07"/>
                </a:solidFill>
              </a:rPr>
              <a:t>actions</a:t>
            </a:r>
            <a:endParaRPr sz="2400">
              <a:solidFill>
                <a:srgbClr val="CBCC07"/>
              </a:solidFill>
            </a:endParaRPr>
          </a:p>
        </p:txBody>
      </p:sp>
      <p:grpSp>
        <p:nvGrpSpPr>
          <p:cNvPr id="492" name="Google Shape;492;g103b580eb55_6_40"/>
          <p:cNvGrpSpPr/>
          <p:nvPr/>
        </p:nvGrpSpPr>
        <p:grpSpPr>
          <a:xfrm>
            <a:off x="292935" y="0"/>
            <a:ext cx="4399961" cy="1076446"/>
            <a:chOff x="292946" y="0"/>
            <a:chExt cx="4801354" cy="1076446"/>
          </a:xfrm>
        </p:grpSpPr>
        <p:pic>
          <p:nvPicPr>
            <p:cNvPr descr="Une image contenant assiette&#10;&#10;Description générée automatiquement" id="493" name="Google Shape;493;g103b580eb55_6_40"/>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494" name="Google Shape;494;g103b580eb55_6_40"/>
            <p:cNvCxnSpPr/>
            <p:nvPr/>
          </p:nvCxnSpPr>
          <p:spPr>
            <a:xfrm>
              <a:off x="2195400" y="753525"/>
              <a:ext cx="2898900" cy="0"/>
            </a:xfrm>
            <a:prstGeom prst="straightConnector1">
              <a:avLst/>
            </a:prstGeom>
            <a:noFill/>
            <a:ln cap="flat" cmpd="sng" w="34925">
              <a:solidFill>
                <a:srgbClr val="CBCC07"/>
              </a:solidFill>
              <a:prstDash val="solid"/>
              <a:round/>
              <a:headEnd len="sm" w="sm" type="none"/>
              <a:tailEnd len="sm" w="sm" type="none"/>
            </a:ln>
          </p:spPr>
        </p:cxnSp>
      </p:grpSp>
      <p:pic>
        <p:nvPicPr>
          <p:cNvPr id="495" name="Google Shape;495;g103b580eb55_6_40"/>
          <p:cNvPicPr preferRelativeResize="0"/>
          <p:nvPr/>
        </p:nvPicPr>
        <p:blipFill>
          <a:blip r:embed="rId4">
            <a:alphaModFix/>
          </a:blip>
          <a:stretch>
            <a:fillRect/>
          </a:stretch>
        </p:blipFill>
        <p:spPr>
          <a:xfrm>
            <a:off x="6016225" y="2186075"/>
            <a:ext cx="3127774" cy="2957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103b580eb55_6_52"/>
          <p:cNvSpPr txBox="1"/>
          <p:nvPr>
            <p:ph idx="1" type="body"/>
          </p:nvPr>
        </p:nvSpPr>
        <p:spPr>
          <a:xfrm>
            <a:off x="2112675" y="1076450"/>
            <a:ext cx="6953400" cy="40671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80000"/>
              </a:lnSpc>
              <a:spcBef>
                <a:spcPts val="0"/>
              </a:spcBef>
              <a:spcAft>
                <a:spcPts val="0"/>
              </a:spcAft>
              <a:buSzPts val="1800"/>
              <a:buFont typeface="Raleway Thin"/>
              <a:buChar char="-"/>
            </a:pPr>
            <a:r>
              <a:rPr lang="en-US" sz="1800"/>
              <a:t>Participation to </a:t>
            </a:r>
            <a:r>
              <a:rPr lang="en-US" sz="1800">
                <a:solidFill>
                  <a:srgbClr val="222222"/>
                </a:solidFill>
                <a:highlight>
                  <a:srgbClr val="FFFFFF"/>
                </a:highlight>
                <a:latin typeface="Raleway"/>
                <a:ea typeface="Raleway"/>
                <a:cs typeface="Raleway"/>
                <a:sym typeface="Raleway"/>
              </a:rPr>
              <a:t>International conference Ljubljana on property rights and private forests</a:t>
            </a:r>
            <a:r>
              <a:rPr lang="en-US" sz="1800">
                <a:solidFill>
                  <a:srgbClr val="222222"/>
                </a:solidFill>
                <a:highlight>
                  <a:srgbClr val="FFFFFF"/>
                </a:highlight>
              </a:rPr>
              <a:t> (14/12/2021)</a:t>
            </a:r>
            <a:endParaRPr sz="1800">
              <a:solidFill>
                <a:srgbClr val="222222"/>
              </a:solidFill>
              <a:highlight>
                <a:srgbClr val="FFFFFF"/>
              </a:highlight>
            </a:endParaRPr>
          </a:p>
          <a:p>
            <a:pPr indent="0" lvl="0" marL="0" rtl="0" algn="l">
              <a:lnSpc>
                <a:spcPct val="80000"/>
              </a:lnSpc>
              <a:spcBef>
                <a:spcPts val="0"/>
              </a:spcBef>
              <a:spcAft>
                <a:spcPts val="0"/>
              </a:spcAft>
              <a:buNone/>
            </a:pPr>
            <a:r>
              <a:t/>
            </a:r>
            <a:endParaRPr sz="1800">
              <a:solidFill>
                <a:srgbClr val="222222"/>
              </a:solidFill>
              <a:highlight>
                <a:srgbClr val="FFFFFF"/>
              </a:highlight>
            </a:endParaRPr>
          </a:p>
          <a:p>
            <a:pPr indent="-342900" lvl="0" marL="457200" rtl="0" algn="l">
              <a:lnSpc>
                <a:spcPct val="80000"/>
              </a:lnSpc>
              <a:spcBef>
                <a:spcPts val="0"/>
              </a:spcBef>
              <a:spcAft>
                <a:spcPts val="0"/>
              </a:spcAft>
              <a:buClr>
                <a:srgbClr val="222222"/>
              </a:buClr>
              <a:buSzPts val="1800"/>
              <a:buFont typeface="Raleway Thin"/>
              <a:buChar char="-"/>
            </a:pPr>
            <a:r>
              <a:rPr lang="en-US" sz="1800">
                <a:solidFill>
                  <a:srgbClr val="222222"/>
                </a:solidFill>
                <a:highlight>
                  <a:srgbClr val="FFFFFF"/>
                </a:highlight>
                <a:latin typeface="Raleway"/>
                <a:ea typeface="Raleway"/>
                <a:cs typeface="Raleway"/>
                <a:sym typeface="Raleway"/>
              </a:rPr>
              <a:t>Roundtable with VP F. Timmermans and forest actors</a:t>
            </a:r>
            <a:r>
              <a:rPr lang="en-US" sz="1800">
                <a:solidFill>
                  <a:srgbClr val="222222"/>
                </a:solidFill>
                <a:highlight>
                  <a:srgbClr val="FFFFFF"/>
                </a:highlight>
              </a:rPr>
              <a:t> (02/2021)</a:t>
            </a:r>
            <a:endParaRPr sz="1800">
              <a:solidFill>
                <a:srgbClr val="222222"/>
              </a:solidFill>
              <a:highlight>
                <a:srgbClr val="FFFFFF"/>
              </a:highlight>
            </a:endParaRPr>
          </a:p>
          <a:p>
            <a:pPr indent="0" lvl="0" marL="0" rtl="0" algn="l">
              <a:lnSpc>
                <a:spcPct val="80000"/>
              </a:lnSpc>
              <a:spcBef>
                <a:spcPts val="0"/>
              </a:spcBef>
              <a:spcAft>
                <a:spcPts val="0"/>
              </a:spcAft>
              <a:buNone/>
            </a:pPr>
            <a:r>
              <a:t/>
            </a:r>
            <a:endParaRPr sz="1800">
              <a:solidFill>
                <a:srgbClr val="222222"/>
              </a:solidFill>
              <a:highlight>
                <a:srgbClr val="FFFFFF"/>
              </a:highlight>
            </a:endParaRPr>
          </a:p>
          <a:p>
            <a:pPr indent="-342900" lvl="0" marL="457200" rtl="0" algn="l">
              <a:lnSpc>
                <a:spcPct val="80000"/>
              </a:lnSpc>
              <a:spcBef>
                <a:spcPts val="0"/>
              </a:spcBef>
              <a:spcAft>
                <a:spcPts val="0"/>
              </a:spcAft>
              <a:buClr>
                <a:srgbClr val="222222"/>
              </a:buClr>
              <a:buSzPts val="1800"/>
              <a:buFont typeface="Raleway Thin"/>
              <a:buChar char="-"/>
            </a:pPr>
            <a:r>
              <a:rPr lang="en-US" sz="1800">
                <a:solidFill>
                  <a:srgbClr val="222222"/>
                </a:solidFill>
                <a:highlight>
                  <a:srgbClr val="FFFFFF"/>
                </a:highlight>
              </a:rPr>
              <a:t>Organisation with like-minded stakeholders of a </a:t>
            </a:r>
            <a:r>
              <a:rPr lang="en-US" sz="1800">
                <a:solidFill>
                  <a:srgbClr val="222222"/>
                </a:solidFill>
                <a:highlight>
                  <a:srgbClr val="FFFFFF"/>
                </a:highlight>
                <a:latin typeface="Raleway"/>
                <a:ea typeface="Raleway"/>
                <a:cs typeface="Raleway"/>
                <a:sym typeface="Raleway"/>
              </a:rPr>
              <a:t>postcard campaign</a:t>
            </a:r>
            <a:r>
              <a:rPr lang="en-US" sz="1800">
                <a:solidFill>
                  <a:srgbClr val="222222"/>
                </a:solidFill>
                <a:highlight>
                  <a:srgbClr val="FFFFFF"/>
                </a:highlight>
              </a:rPr>
              <a:t>: to show VP F. Timmermans foresters and their families in their forests</a:t>
            </a:r>
            <a:endParaRPr sz="1800">
              <a:solidFill>
                <a:srgbClr val="222222"/>
              </a:solidFill>
              <a:highlight>
                <a:srgbClr val="FFFFFF"/>
              </a:highlight>
            </a:endParaRPr>
          </a:p>
          <a:p>
            <a:pPr indent="0" lvl="0" marL="0" rtl="0" algn="l">
              <a:lnSpc>
                <a:spcPct val="80000"/>
              </a:lnSpc>
              <a:spcBef>
                <a:spcPts val="0"/>
              </a:spcBef>
              <a:spcAft>
                <a:spcPts val="0"/>
              </a:spcAft>
              <a:buNone/>
            </a:pPr>
            <a:r>
              <a:t/>
            </a:r>
            <a:endParaRPr sz="1800">
              <a:solidFill>
                <a:srgbClr val="222222"/>
              </a:solidFill>
              <a:highlight>
                <a:srgbClr val="FFFFFF"/>
              </a:highlight>
            </a:endParaRPr>
          </a:p>
          <a:p>
            <a:pPr indent="-342900" lvl="0" marL="457200" rtl="0" algn="l">
              <a:lnSpc>
                <a:spcPct val="80000"/>
              </a:lnSpc>
              <a:spcBef>
                <a:spcPts val="0"/>
              </a:spcBef>
              <a:spcAft>
                <a:spcPts val="0"/>
              </a:spcAft>
              <a:buClr>
                <a:srgbClr val="222222"/>
              </a:buClr>
              <a:buSzPts val="1800"/>
              <a:buFont typeface="Raleway Thin"/>
              <a:buChar char="-"/>
            </a:pPr>
            <a:r>
              <a:rPr lang="en-US" sz="1800">
                <a:solidFill>
                  <a:srgbClr val="222222"/>
                </a:solidFill>
                <a:highlight>
                  <a:srgbClr val="FFFFFF"/>
                </a:highlight>
              </a:rPr>
              <a:t>Developing guidelines on Closer-to-nature forestry and biodiversity-friendly afforestation and reforestation and tree planting, and definition of Old-Growth forests</a:t>
            </a:r>
            <a:r>
              <a:rPr lang="en-US" sz="1800">
                <a:solidFill>
                  <a:srgbClr val="222222"/>
                </a:solidFill>
                <a:highlight>
                  <a:srgbClr val="FFFFFF"/>
                </a:highlight>
                <a:latin typeface="Raleway"/>
                <a:ea typeface="Raleway"/>
                <a:cs typeface="Raleway"/>
                <a:sym typeface="Raleway"/>
              </a:rPr>
              <a:t> (WG forest &amp; Nature)</a:t>
            </a:r>
            <a:endParaRPr sz="1800">
              <a:solidFill>
                <a:srgbClr val="222222"/>
              </a:solidFill>
              <a:highlight>
                <a:srgbClr val="FFFFFF"/>
              </a:highlight>
            </a:endParaRPr>
          </a:p>
          <a:p>
            <a:pPr indent="0" lvl="0" marL="0" rtl="0" algn="l">
              <a:lnSpc>
                <a:spcPct val="80000"/>
              </a:lnSpc>
              <a:spcBef>
                <a:spcPts val="0"/>
              </a:spcBef>
              <a:spcAft>
                <a:spcPts val="0"/>
              </a:spcAft>
              <a:buNone/>
            </a:pPr>
            <a:r>
              <a:t/>
            </a:r>
            <a:endParaRPr sz="1800">
              <a:solidFill>
                <a:srgbClr val="222222"/>
              </a:solidFill>
              <a:highlight>
                <a:srgbClr val="FFFFFF"/>
              </a:highlight>
            </a:endParaRPr>
          </a:p>
          <a:p>
            <a:pPr indent="-342900" lvl="0" marL="457200" rtl="0" algn="l">
              <a:lnSpc>
                <a:spcPct val="80000"/>
              </a:lnSpc>
              <a:spcBef>
                <a:spcPts val="0"/>
              </a:spcBef>
              <a:spcAft>
                <a:spcPts val="0"/>
              </a:spcAft>
              <a:buClr>
                <a:srgbClr val="222222"/>
              </a:buClr>
              <a:buSzPts val="1800"/>
              <a:buChar char="-"/>
            </a:pPr>
            <a:r>
              <a:rPr lang="en-US" sz="1800">
                <a:solidFill>
                  <a:srgbClr val="222222"/>
                </a:solidFill>
                <a:highlight>
                  <a:srgbClr val="FFFFFF"/>
                </a:highlight>
              </a:rPr>
              <a:t>Follow-up on </a:t>
            </a:r>
            <a:r>
              <a:rPr lang="en-US" sz="1800">
                <a:solidFill>
                  <a:srgbClr val="222222"/>
                </a:solidFill>
                <a:highlight>
                  <a:srgbClr val="FFFFFF"/>
                </a:highlight>
                <a:latin typeface="Raleway"/>
                <a:ea typeface="Raleway"/>
                <a:cs typeface="Raleway"/>
                <a:sym typeface="Raleway"/>
              </a:rPr>
              <a:t>Commission proposal for a deforestation-free products</a:t>
            </a:r>
            <a:r>
              <a:rPr lang="en-US" sz="1800">
                <a:solidFill>
                  <a:srgbClr val="222222"/>
                </a:solidFill>
                <a:highlight>
                  <a:srgbClr val="FFFFFF"/>
                </a:highlight>
              </a:rPr>
              <a:t>: avoid imported deforestation</a:t>
            </a:r>
            <a:endParaRPr sz="1800">
              <a:solidFill>
                <a:srgbClr val="222222"/>
              </a:solidFill>
              <a:highlight>
                <a:srgbClr val="FFFFFF"/>
              </a:highlight>
            </a:endParaRPr>
          </a:p>
          <a:p>
            <a:pPr indent="0" lvl="0" marL="0" rtl="0" algn="l">
              <a:lnSpc>
                <a:spcPct val="80000"/>
              </a:lnSpc>
              <a:spcBef>
                <a:spcPts val="0"/>
              </a:spcBef>
              <a:spcAft>
                <a:spcPts val="0"/>
              </a:spcAft>
              <a:buNone/>
            </a:pPr>
            <a:r>
              <a:t/>
            </a:r>
            <a:endParaRPr sz="1800">
              <a:solidFill>
                <a:srgbClr val="222222"/>
              </a:solidFill>
              <a:highlight>
                <a:srgbClr val="FFFFFF"/>
              </a:highlight>
            </a:endParaRPr>
          </a:p>
          <a:p>
            <a:pPr indent="-342900" lvl="0" marL="457200" rtl="0" algn="l">
              <a:lnSpc>
                <a:spcPct val="80000"/>
              </a:lnSpc>
              <a:spcBef>
                <a:spcPts val="0"/>
              </a:spcBef>
              <a:spcAft>
                <a:spcPts val="0"/>
              </a:spcAft>
              <a:buClr>
                <a:srgbClr val="222222"/>
              </a:buClr>
              <a:buSzPts val="1800"/>
              <a:buChar char="-"/>
            </a:pPr>
            <a:r>
              <a:rPr lang="en-US" sz="1800">
                <a:solidFill>
                  <a:srgbClr val="222222"/>
                </a:solidFill>
                <a:highlight>
                  <a:srgbClr val="FFFFFF"/>
                </a:highlight>
              </a:rPr>
              <a:t>Follow-up on </a:t>
            </a:r>
            <a:r>
              <a:rPr lang="en-US" sz="1800">
                <a:solidFill>
                  <a:srgbClr val="222222"/>
                </a:solidFill>
                <a:highlight>
                  <a:srgbClr val="FFFFFF"/>
                </a:highlight>
                <a:latin typeface="Raleway"/>
                <a:ea typeface="Raleway"/>
                <a:cs typeface="Raleway"/>
                <a:sym typeface="Raleway"/>
              </a:rPr>
              <a:t>LULUCF, CBAM and REDIII</a:t>
            </a:r>
            <a:r>
              <a:rPr lang="en-US" sz="1800">
                <a:solidFill>
                  <a:srgbClr val="222222"/>
                </a:solidFill>
                <a:highlight>
                  <a:srgbClr val="FFFFFF"/>
                </a:highlight>
              </a:rPr>
              <a:t> adoption</a:t>
            </a:r>
            <a:endParaRPr sz="1800">
              <a:solidFill>
                <a:srgbClr val="222222"/>
              </a:solidFill>
              <a:highlight>
                <a:srgbClr val="FFFFFF"/>
              </a:highlight>
            </a:endParaRPr>
          </a:p>
          <a:p>
            <a:pPr indent="0" lvl="0" marL="0" rtl="0" algn="l">
              <a:lnSpc>
                <a:spcPct val="80000"/>
              </a:lnSpc>
              <a:spcBef>
                <a:spcPts val="0"/>
              </a:spcBef>
              <a:spcAft>
                <a:spcPts val="0"/>
              </a:spcAft>
              <a:buNone/>
            </a:pPr>
            <a:r>
              <a:t/>
            </a:r>
            <a:endParaRPr sz="1800">
              <a:solidFill>
                <a:srgbClr val="222222"/>
              </a:solidFill>
              <a:highlight>
                <a:srgbClr val="FFFFFF"/>
              </a:highlight>
            </a:endParaRPr>
          </a:p>
          <a:p>
            <a:pPr indent="-342900" lvl="0" marL="457200" rtl="0" algn="l">
              <a:lnSpc>
                <a:spcPct val="80000"/>
              </a:lnSpc>
              <a:spcBef>
                <a:spcPts val="0"/>
              </a:spcBef>
              <a:spcAft>
                <a:spcPts val="0"/>
              </a:spcAft>
              <a:buClr>
                <a:srgbClr val="222222"/>
              </a:buClr>
              <a:buSzPts val="1800"/>
              <a:buChar char="-"/>
            </a:pPr>
            <a:r>
              <a:rPr lang="en-US" sz="1800">
                <a:solidFill>
                  <a:srgbClr val="222222"/>
                </a:solidFill>
                <a:highlight>
                  <a:srgbClr val="FFFFFF"/>
                </a:highlight>
              </a:rPr>
              <a:t>Development of a </a:t>
            </a:r>
            <a:r>
              <a:rPr lang="en-US" sz="1800">
                <a:solidFill>
                  <a:srgbClr val="222222"/>
                </a:solidFill>
                <a:highlight>
                  <a:srgbClr val="FFFFFF"/>
                </a:highlight>
                <a:latin typeface="Raleway"/>
                <a:ea typeface="Raleway"/>
                <a:cs typeface="Raleway"/>
                <a:sym typeface="Raleway"/>
              </a:rPr>
              <a:t>carbon farming</a:t>
            </a:r>
            <a:r>
              <a:rPr lang="en-US" sz="1800">
                <a:solidFill>
                  <a:srgbClr val="222222"/>
                </a:solidFill>
                <a:highlight>
                  <a:srgbClr val="FFFFFF"/>
                </a:highlight>
              </a:rPr>
              <a:t> approach</a:t>
            </a:r>
            <a:endParaRPr/>
          </a:p>
        </p:txBody>
      </p:sp>
      <p:sp>
        <p:nvSpPr>
          <p:cNvPr id="501" name="Google Shape;501;g103b580eb55_6_52"/>
          <p:cNvSpPr txBox="1"/>
          <p:nvPr>
            <p:ph type="title"/>
          </p:nvPr>
        </p:nvSpPr>
        <p:spPr>
          <a:xfrm>
            <a:off x="5288966" y="394454"/>
            <a:ext cx="37770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Forests: looking ahead</a:t>
            </a:r>
            <a:endParaRPr b="1" sz="2400">
              <a:solidFill>
                <a:srgbClr val="CBCC07"/>
              </a:solidFill>
              <a:latin typeface="Raleway"/>
              <a:ea typeface="Raleway"/>
              <a:cs typeface="Raleway"/>
              <a:sym typeface="Raleway"/>
            </a:endParaRPr>
          </a:p>
        </p:txBody>
      </p:sp>
      <p:grpSp>
        <p:nvGrpSpPr>
          <p:cNvPr id="502" name="Google Shape;502;g103b580eb55_6_52"/>
          <p:cNvGrpSpPr/>
          <p:nvPr/>
        </p:nvGrpSpPr>
        <p:grpSpPr>
          <a:xfrm>
            <a:off x="292935" y="0"/>
            <a:ext cx="4399961" cy="1076446"/>
            <a:chOff x="292946" y="0"/>
            <a:chExt cx="4801354" cy="1076446"/>
          </a:xfrm>
        </p:grpSpPr>
        <p:pic>
          <p:nvPicPr>
            <p:cNvPr descr="Une image contenant assiette&#10;&#10;Description générée automatiquement" id="503" name="Google Shape;503;g103b580eb55_6_52"/>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504" name="Google Shape;504;g103b580eb55_6_52"/>
            <p:cNvCxnSpPr/>
            <p:nvPr/>
          </p:nvCxnSpPr>
          <p:spPr>
            <a:xfrm>
              <a:off x="2195400" y="753525"/>
              <a:ext cx="2898900" cy="0"/>
            </a:xfrm>
            <a:prstGeom prst="straightConnector1">
              <a:avLst/>
            </a:prstGeom>
            <a:noFill/>
            <a:ln cap="flat" cmpd="sng" w="34925">
              <a:solidFill>
                <a:srgbClr val="CBCC07"/>
              </a:solidFill>
              <a:prstDash val="solid"/>
              <a:round/>
              <a:headEnd len="sm" w="sm" type="none"/>
              <a:tailEnd len="sm" w="sm" type="none"/>
            </a:ln>
          </p:spPr>
        </p:cxnSp>
      </p:grpSp>
      <p:pic>
        <p:nvPicPr>
          <p:cNvPr id="505" name="Google Shape;505;g103b580eb55_6_52"/>
          <p:cNvPicPr preferRelativeResize="0"/>
          <p:nvPr/>
        </p:nvPicPr>
        <p:blipFill rotWithShape="1">
          <a:blip r:embed="rId4">
            <a:alphaModFix/>
          </a:blip>
          <a:srcRect b="0" l="0" r="0" t="0"/>
          <a:stretch/>
        </p:blipFill>
        <p:spPr>
          <a:xfrm>
            <a:off x="0" y="1071713"/>
            <a:ext cx="2200275" cy="41280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102c5eac409_0_0"/>
          <p:cNvSpPr/>
          <p:nvPr/>
        </p:nvSpPr>
        <p:spPr>
          <a:xfrm>
            <a:off x="1238491" y="1944548"/>
            <a:ext cx="37503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Raleway Thin"/>
                <a:ea typeface="Raleway Thin"/>
                <a:cs typeface="Raleway Thin"/>
                <a:sym typeface="Raleway Thin"/>
              </a:rPr>
              <a:t>ELO  publications and actions</a:t>
            </a:r>
            <a:endParaRPr b="0" i="0" sz="3600" u="none" cap="none" strike="noStrike">
              <a:solidFill>
                <a:srgbClr val="000000"/>
              </a:solidFill>
              <a:latin typeface="Raleway Thin"/>
              <a:ea typeface="Raleway Thin"/>
              <a:cs typeface="Raleway Thin"/>
              <a:sym typeface="Raleway Thin"/>
            </a:endParaRPr>
          </a:p>
        </p:txBody>
      </p:sp>
      <p:grpSp>
        <p:nvGrpSpPr>
          <p:cNvPr id="511" name="Google Shape;511;g102c5eac409_0_0"/>
          <p:cNvGrpSpPr/>
          <p:nvPr/>
        </p:nvGrpSpPr>
        <p:grpSpPr>
          <a:xfrm>
            <a:off x="292946" y="0"/>
            <a:ext cx="4811554" cy="1076446"/>
            <a:chOff x="292946" y="0"/>
            <a:chExt cx="4811554" cy="1076446"/>
          </a:xfrm>
        </p:grpSpPr>
        <p:pic>
          <p:nvPicPr>
            <p:cNvPr descr="Une image contenant assiette&#10;&#10;Description générée automatiquement" id="512" name="Google Shape;512;g102c5eac409_0_0"/>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513" name="Google Shape;513;g102c5eac409_0_0"/>
            <p:cNvCxnSpPr/>
            <p:nvPr/>
          </p:nvCxnSpPr>
          <p:spPr>
            <a:xfrm>
              <a:off x="3886200" y="763929"/>
              <a:ext cx="1218300" cy="0"/>
            </a:xfrm>
            <a:prstGeom prst="straightConnector1">
              <a:avLst/>
            </a:prstGeom>
            <a:noFill/>
            <a:ln cap="flat" cmpd="sng" w="34925">
              <a:solidFill>
                <a:srgbClr val="CBCC07"/>
              </a:solidFill>
              <a:prstDash val="solid"/>
              <a:round/>
              <a:headEnd len="sm" w="sm" type="none"/>
              <a:tailEnd len="sm" w="sm" type="none"/>
            </a:ln>
          </p:spPr>
        </p:cxnSp>
        <p:sp>
          <p:nvSpPr>
            <p:cNvPr id="514" name="Google Shape;514;g102c5eac409_0_0"/>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descr="Une image contenant herbe, champ, vert, debout&#10;&#10;Description générée automatiquement" id="515" name="Google Shape;515;g102c5eac409_0_0"/>
          <p:cNvPicPr preferRelativeResize="0"/>
          <p:nvPr/>
        </p:nvPicPr>
        <p:blipFill rotWithShape="1">
          <a:blip r:embed="rId4">
            <a:alphaModFix/>
          </a:blip>
          <a:srcRect b="-270" l="35711" r="0" t="0"/>
          <a:stretch/>
        </p:blipFill>
        <p:spPr>
          <a:xfrm>
            <a:off x="5230087" y="0"/>
            <a:ext cx="3913912" cy="5143500"/>
          </a:xfrm>
          <a:prstGeom prst="rect">
            <a:avLst/>
          </a:prstGeom>
          <a:noFill/>
          <a:ln>
            <a:noFill/>
          </a:ln>
        </p:spPr>
      </p:pic>
      <p:pic>
        <p:nvPicPr>
          <p:cNvPr descr="Une image contenant herbe, champ, vert, debout&#10;&#10;Description générée automatiquement" id="516" name="Google Shape;516;g102c5eac409_0_0"/>
          <p:cNvPicPr preferRelativeResize="0"/>
          <p:nvPr/>
        </p:nvPicPr>
        <p:blipFill rotWithShape="1">
          <a:blip r:embed="rId5">
            <a:alphaModFix/>
          </a:blip>
          <a:srcRect b="22748" l="45445" r="40644" t="25609"/>
          <a:stretch/>
        </p:blipFill>
        <p:spPr>
          <a:xfrm>
            <a:off x="0" y="1262765"/>
            <a:ext cx="1073325" cy="26562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14"/>
          <p:cNvSpPr txBox="1"/>
          <p:nvPr>
            <p:ph type="title"/>
          </p:nvPr>
        </p:nvSpPr>
        <p:spPr>
          <a:xfrm>
            <a:off x="5496482" y="447436"/>
            <a:ext cx="6709144"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latin typeface="Raleway Thin"/>
                <a:ea typeface="Raleway Thin"/>
                <a:cs typeface="Raleway Thin"/>
                <a:sym typeface="Raleway Thin"/>
              </a:rPr>
              <a:t>Land Access </a:t>
            </a:r>
            <a:r>
              <a:rPr lang="en-US" sz="2400">
                <a:solidFill>
                  <a:srgbClr val="CBCC07"/>
                </a:solidFill>
              </a:rPr>
              <a:t>and Markets</a:t>
            </a:r>
            <a:endParaRPr sz="2400">
              <a:solidFill>
                <a:srgbClr val="CBCC07"/>
              </a:solidFill>
              <a:latin typeface="Raleway Thin"/>
              <a:ea typeface="Raleway Thin"/>
              <a:cs typeface="Raleway Thin"/>
              <a:sym typeface="Raleway Thin"/>
            </a:endParaRPr>
          </a:p>
        </p:txBody>
      </p:sp>
      <p:sp>
        <p:nvSpPr>
          <p:cNvPr id="522" name="Google Shape;522;p14"/>
          <p:cNvSpPr txBox="1"/>
          <p:nvPr/>
        </p:nvSpPr>
        <p:spPr>
          <a:xfrm>
            <a:off x="57650" y="1190075"/>
            <a:ext cx="8639700" cy="3844500"/>
          </a:xfrm>
          <a:prstGeom prst="rect">
            <a:avLst/>
          </a:prstGeom>
          <a:noFill/>
          <a:ln>
            <a:noFill/>
          </a:ln>
        </p:spPr>
        <p:txBody>
          <a:bodyPr anchorCtr="0" anchor="t" bIns="45700" lIns="91425" spcFirstLastPara="1" rIns="91425" wrap="square" tIns="45700">
            <a:noAutofit/>
          </a:bodyPr>
          <a:lstStyle/>
          <a:p>
            <a:pPr indent="-311150" lvl="0" marL="457200" marR="0" rtl="0" algn="just">
              <a:lnSpc>
                <a:spcPct val="150000"/>
              </a:lnSpc>
              <a:spcBef>
                <a:spcPts val="0"/>
              </a:spcBef>
              <a:spcAft>
                <a:spcPts val="0"/>
              </a:spcAft>
              <a:buClr>
                <a:srgbClr val="267200"/>
              </a:buClr>
              <a:buSzPts val="1300"/>
              <a:buFont typeface="Raleway Thin"/>
              <a:buChar char="●"/>
            </a:pPr>
            <a:r>
              <a:rPr b="0" i="0" lang="en-US" sz="1300" u="none" cap="none" strike="noStrike">
                <a:solidFill>
                  <a:schemeClr val="dk1"/>
                </a:solidFill>
                <a:latin typeface="Raleway Thin"/>
                <a:ea typeface="Raleway Thin"/>
                <a:cs typeface="Raleway Thin"/>
                <a:sym typeface="Raleway Thin"/>
              </a:rPr>
              <a:t>The dangerous trend on false debate on land theft and land grabbing continues in Europe.</a:t>
            </a:r>
            <a:endParaRPr b="0" i="0" sz="1300" u="none" cap="none" strike="noStrike">
              <a:solidFill>
                <a:schemeClr val="dk1"/>
              </a:solidFill>
              <a:latin typeface="Raleway Thin"/>
              <a:ea typeface="Raleway Thin"/>
              <a:cs typeface="Raleway Thin"/>
              <a:sym typeface="Raleway Thin"/>
            </a:endParaRPr>
          </a:p>
          <a:p>
            <a:pPr indent="-317500" lvl="0" marL="457200" marR="0" rtl="0" algn="just">
              <a:lnSpc>
                <a:spcPct val="150000"/>
              </a:lnSpc>
              <a:spcBef>
                <a:spcPts val="0"/>
              </a:spcBef>
              <a:spcAft>
                <a:spcPts val="0"/>
              </a:spcAft>
              <a:buClr>
                <a:schemeClr val="dk1"/>
              </a:buClr>
              <a:buSzPts val="1400"/>
              <a:buFont typeface="Raleway Thin"/>
              <a:buChar char="●"/>
            </a:pPr>
            <a:r>
              <a:rPr lang="en-US">
                <a:solidFill>
                  <a:schemeClr val="dk1"/>
                </a:solidFill>
                <a:latin typeface="Raleway Thin"/>
                <a:ea typeface="Raleway Thin"/>
                <a:cs typeface="Raleway Thin"/>
                <a:sym typeface="Raleway Thin"/>
              </a:rPr>
              <a:t>On October 29 ELO took part in the DG FISMA workshop on “Agricultural land market regulations in the EU Member States”, following the publication of the JRC report. </a:t>
            </a:r>
            <a:r>
              <a:rPr lang="en-US" sz="1500">
                <a:solidFill>
                  <a:schemeClr val="dk1"/>
                </a:solidFill>
                <a:latin typeface="Raleway Thin"/>
                <a:ea typeface="Raleway Thin"/>
                <a:cs typeface="Raleway Thin"/>
                <a:sym typeface="Raleway Thin"/>
              </a:rPr>
              <a:t> </a:t>
            </a:r>
            <a:endParaRPr sz="1500">
              <a:solidFill>
                <a:schemeClr val="dk1"/>
              </a:solidFill>
              <a:latin typeface="Raleway Thin"/>
              <a:ea typeface="Raleway Thin"/>
              <a:cs typeface="Raleway Thin"/>
              <a:sym typeface="Raleway Thin"/>
            </a:endParaRPr>
          </a:p>
          <a:p>
            <a:pPr indent="-317500" lvl="0" marL="457200" marR="0" rtl="0" algn="just">
              <a:lnSpc>
                <a:spcPct val="150000"/>
              </a:lnSpc>
              <a:spcBef>
                <a:spcPts val="0"/>
              </a:spcBef>
              <a:spcAft>
                <a:spcPts val="0"/>
              </a:spcAft>
              <a:buClr>
                <a:schemeClr val="dk1"/>
              </a:buClr>
              <a:buSzPts val="1400"/>
              <a:buFont typeface="Raleway Thin"/>
              <a:buChar char="●"/>
            </a:pPr>
            <a:r>
              <a:rPr lang="en-US">
                <a:solidFill>
                  <a:schemeClr val="dk1"/>
                </a:solidFill>
                <a:latin typeface="Raleway Thin"/>
                <a:ea typeface="Raleway Thin"/>
                <a:cs typeface="Raleway Thin"/>
                <a:sym typeface="Raleway Thin"/>
              </a:rPr>
              <a:t>DG FISMA will order a follow up report on these </a:t>
            </a:r>
            <a:r>
              <a:rPr lang="en-US">
                <a:solidFill>
                  <a:schemeClr val="dk1"/>
                </a:solidFill>
                <a:latin typeface="Raleway Thin"/>
                <a:ea typeface="Raleway Thin"/>
                <a:cs typeface="Raleway Thin"/>
                <a:sym typeface="Raleway Thin"/>
              </a:rPr>
              <a:t>issues</a:t>
            </a:r>
            <a:r>
              <a:rPr lang="en-US">
                <a:solidFill>
                  <a:schemeClr val="dk1"/>
                </a:solidFill>
                <a:latin typeface="Raleway Thin"/>
                <a:ea typeface="Raleway Thin"/>
                <a:cs typeface="Raleway Thin"/>
                <a:sym typeface="Raleway Thin"/>
              </a:rPr>
              <a:t> to be used during the discussion on the Long-term vision for the EU’s rural areas  </a:t>
            </a:r>
            <a:endParaRPr>
              <a:solidFill>
                <a:schemeClr val="dk1"/>
              </a:solidFill>
              <a:latin typeface="Raleway Thin"/>
              <a:ea typeface="Raleway Thin"/>
              <a:cs typeface="Raleway Thin"/>
              <a:sym typeface="Raleway Thin"/>
            </a:endParaRPr>
          </a:p>
          <a:p>
            <a:pPr indent="0" lvl="0" marL="0" marR="0" rtl="0" algn="just">
              <a:lnSpc>
                <a:spcPct val="150000"/>
              </a:lnSpc>
              <a:spcBef>
                <a:spcPts val="0"/>
              </a:spcBef>
              <a:spcAft>
                <a:spcPts val="0"/>
              </a:spcAft>
              <a:buNone/>
            </a:pPr>
            <a:r>
              <a:t/>
            </a:r>
            <a:endParaRPr sz="1100">
              <a:solidFill>
                <a:srgbClr val="4A86E8"/>
              </a:solidFill>
              <a:latin typeface="Calibri"/>
              <a:ea typeface="Calibri"/>
              <a:cs typeface="Calibri"/>
              <a:sym typeface="Calibri"/>
            </a:endParaRPr>
          </a:p>
          <a:p>
            <a:pPr indent="0" lvl="0" marL="0" marR="0" rtl="0" algn="just">
              <a:lnSpc>
                <a:spcPct val="150000"/>
              </a:lnSpc>
              <a:spcBef>
                <a:spcPts val="0"/>
              </a:spcBef>
              <a:spcAft>
                <a:spcPts val="0"/>
              </a:spcAft>
              <a:buNone/>
            </a:pPr>
            <a:r>
              <a:t/>
            </a:r>
            <a:endParaRPr sz="1100">
              <a:solidFill>
                <a:srgbClr val="4A86E8"/>
              </a:solidFill>
              <a:latin typeface="Calibri"/>
              <a:ea typeface="Calibri"/>
              <a:cs typeface="Calibri"/>
              <a:sym typeface="Calibri"/>
            </a:endParaRPr>
          </a:p>
          <a:p>
            <a:pPr indent="0" lvl="0" marL="0" marR="0" rtl="0" algn="just">
              <a:lnSpc>
                <a:spcPct val="150000"/>
              </a:lnSpc>
              <a:spcBef>
                <a:spcPts val="0"/>
              </a:spcBef>
              <a:spcAft>
                <a:spcPts val="0"/>
              </a:spcAft>
              <a:buNone/>
            </a:pPr>
            <a:r>
              <a:t/>
            </a:r>
            <a:endParaRPr sz="1100">
              <a:solidFill>
                <a:srgbClr val="4A86E8"/>
              </a:solidFill>
              <a:latin typeface="Calibri"/>
              <a:ea typeface="Calibri"/>
              <a:cs typeface="Calibri"/>
              <a:sym typeface="Calibri"/>
            </a:endParaRPr>
          </a:p>
          <a:p>
            <a:pPr indent="0" lvl="0" marL="0" marR="0" rtl="0" algn="just">
              <a:lnSpc>
                <a:spcPct val="150000"/>
              </a:lnSpc>
              <a:spcBef>
                <a:spcPts val="0"/>
              </a:spcBef>
              <a:spcAft>
                <a:spcPts val="0"/>
              </a:spcAft>
              <a:buNone/>
            </a:pPr>
            <a:r>
              <a:rPr lang="en-US" sz="1100">
                <a:solidFill>
                  <a:srgbClr val="4A86E8"/>
                </a:solidFill>
                <a:latin typeface="Calibri"/>
                <a:ea typeface="Calibri"/>
                <a:cs typeface="Calibri"/>
                <a:sym typeface="Calibri"/>
              </a:rPr>
              <a:t>                                    </a:t>
            </a:r>
            <a:endParaRPr sz="1100">
              <a:solidFill>
                <a:srgbClr val="4A86E8"/>
              </a:solidFill>
              <a:latin typeface="Calibri"/>
              <a:ea typeface="Calibri"/>
              <a:cs typeface="Calibri"/>
              <a:sym typeface="Calibri"/>
            </a:endParaRPr>
          </a:p>
          <a:p>
            <a:pPr indent="0" lvl="0" marL="0" marR="0" rtl="0" algn="just">
              <a:lnSpc>
                <a:spcPct val="150000"/>
              </a:lnSpc>
              <a:spcBef>
                <a:spcPts val="0"/>
              </a:spcBef>
              <a:spcAft>
                <a:spcPts val="0"/>
              </a:spcAft>
              <a:buNone/>
            </a:pPr>
            <a:r>
              <a:t/>
            </a:r>
            <a:endParaRPr b="0" i="0" sz="1400" u="none" cap="none" strike="noStrike">
              <a:solidFill>
                <a:srgbClr val="262626"/>
              </a:solidFill>
              <a:latin typeface="Raleway Thin"/>
              <a:ea typeface="Raleway Thin"/>
              <a:cs typeface="Raleway Thin"/>
              <a:sym typeface="Raleway Thin"/>
            </a:endParaRPr>
          </a:p>
        </p:txBody>
      </p:sp>
      <p:grpSp>
        <p:nvGrpSpPr>
          <p:cNvPr id="523" name="Google Shape;523;p14"/>
          <p:cNvGrpSpPr/>
          <p:nvPr/>
        </p:nvGrpSpPr>
        <p:grpSpPr>
          <a:xfrm>
            <a:off x="292946" y="0"/>
            <a:ext cx="4811489" cy="1076446"/>
            <a:chOff x="292946" y="0"/>
            <a:chExt cx="4811489" cy="1076446"/>
          </a:xfrm>
        </p:grpSpPr>
        <p:pic>
          <p:nvPicPr>
            <p:cNvPr descr="Une image contenant assiette&#10;&#10;Description générée automatiquement" id="524" name="Google Shape;524;p14"/>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525" name="Google Shape;525;p14"/>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526" name="Google Shape;526;p14"/>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527" name="Google Shape;527;p14"/>
          <p:cNvPicPr preferRelativeResize="0"/>
          <p:nvPr/>
        </p:nvPicPr>
        <p:blipFill>
          <a:blip r:embed="rId4">
            <a:alphaModFix/>
          </a:blip>
          <a:stretch>
            <a:fillRect/>
          </a:stretch>
        </p:blipFill>
        <p:spPr>
          <a:xfrm>
            <a:off x="7122750" y="2571750"/>
            <a:ext cx="1722500" cy="2437500"/>
          </a:xfrm>
          <a:prstGeom prst="rect">
            <a:avLst/>
          </a:prstGeom>
          <a:noFill/>
          <a:ln>
            <a:noFill/>
          </a:ln>
        </p:spPr>
      </p:pic>
      <p:pic>
        <p:nvPicPr>
          <p:cNvPr id="528" name="Google Shape;528;p14"/>
          <p:cNvPicPr preferRelativeResize="0"/>
          <p:nvPr/>
        </p:nvPicPr>
        <p:blipFill>
          <a:blip r:embed="rId5">
            <a:alphaModFix/>
          </a:blip>
          <a:stretch>
            <a:fillRect/>
          </a:stretch>
        </p:blipFill>
        <p:spPr>
          <a:xfrm>
            <a:off x="103175" y="2978450"/>
            <a:ext cx="2862149" cy="2017701"/>
          </a:xfrm>
          <a:prstGeom prst="rect">
            <a:avLst/>
          </a:prstGeom>
          <a:noFill/>
          <a:ln>
            <a:noFill/>
          </a:ln>
        </p:spPr>
      </p:pic>
      <p:sp>
        <p:nvSpPr>
          <p:cNvPr id="529" name="Google Shape;529;p14"/>
          <p:cNvSpPr txBox="1"/>
          <p:nvPr/>
        </p:nvSpPr>
        <p:spPr>
          <a:xfrm>
            <a:off x="2965325" y="2978450"/>
            <a:ext cx="410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30" name="Google Shape;530;p14"/>
          <p:cNvSpPr txBox="1"/>
          <p:nvPr/>
        </p:nvSpPr>
        <p:spPr>
          <a:xfrm>
            <a:off x="3173675" y="2879675"/>
            <a:ext cx="3689400" cy="2154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Clr>
                <a:schemeClr val="dk1"/>
              </a:buClr>
              <a:buSzPts val="1100"/>
              <a:buFont typeface="Arial"/>
              <a:buNone/>
            </a:pPr>
            <a:r>
              <a:rPr lang="en-US" sz="1200">
                <a:solidFill>
                  <a:srgbClr val="4A86E8"/>
                </a:solidFill>
                <a:latin typeface="Calibri"/>
                <a:ea typeface="Calibri"/>
                <a:cs typeface="Calibri"/>
                <a:sym typeface="Calibri"/>
              </a:rPr>
              <a:t>ELO underlined that </a:t>
            </a:r>
            <a:r>
              <a:rPr lang="en-US" sz="1100">
                <a:solidFill>
                  <a:srgbClr val="4A86E8"/>
                </a:solidFill>
                <a:latin typeface="Calibri"/>
                <a:ea typeface="Calibri"/>
                <a:cs typeface="Calibri"/>
                <a:sym typeface="Calibri"/>
              </a:rPr>
              <a:t>one issue is whether the national regulations are compatible with the free movement of capital. </a:t>
            </a:r>
            <a:endParaRPr sz="1100">
              <a:solidFill>
                <a:srgbClr val="4A86E8"/>
              </a:solidFill>
              <a:latin typeface="Calibri"/>
              <a:ea typeface="Calibri"/>
              <a:cs typeface="Calibri"/>
              <a:sym typeface="Calibri"/>
            </a:endParaRPr>
          </a:p>
          <a:p>
            <a:pPr indent="0" lvl="0" marL="0" rtl="0" algn="just">
              <a:lnSpc>
                <a:spcPct val="150000"/>
              </a:lnSpc>
              <a:spcBef>
                <a:spcPts val="0"/>
              </a:spcBef>
              <a:spcAft>
                <a:spcPts val="0"/>
              </a:spcAft>
              <a:buClr>
                <a:schemeClr val="dk1"/>
              </a:buClr>
              <a:buSzPts val="1100"/>
              <a:buFont typeface="Arial"/>
              <a:buNone/>
            </a:pPr>
            <a:r>
              <a:rPr lang="en-US" sz="1100">
                <a:solidFill>
                  <a:srgbClr val="4A86E8"/>
                </a:solidFill>
                <a:latin typeface="Calibri"/>
                <a:ea typeface="Calibri"/>
                <a:cs typeface="Calibri"/>
                <a:sym typeface="Calibri"/>
              </a:rPr>
              <a:t>Another is whether the CAP itself does not to acknowledge an explicit multi-functionality.  Often land regulation just seems to be a reflection of the paucity of the rural economy. Those concerns were also discussed during ELO own workshop in June.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103b580eb55_3_151"/>
          <p:cNvSpPr txBox="1"/>
          <p:nvPr>
            <p:ph type="title"/>
          </p:nvPr>
        </p:nvSpPr>
        <p:spPr>
          <a:xfrm>
            <a:off x="4969150" y="413900"/>
            <a:ext cx="4068900" cy="535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lang="en-US" sz="2400">
                <a:solidFill>
                  <a:srgbClr val="CBCC07"/>
                </a:solidFill>
              </a:rPr>
              <a:t>Growing polarisation</a:t>
            </a:r>
            <a:endParaRPr sz="2400">
              <a:solidFill>
                <a:srgbClr val="CBCC07"/>
              </a:solidFill>
            </a:endParaRPr>
          </a:p>
        </p:txBody>
      </p:sp>
      <p:grpSp>
        <p:nvGrpSpPr>
          <p:cNvPr id="103" name="Google Shape;103;g103b580eb55_3_151"/>
          <p:cNvGrpSpPr/>
          <p:nvPr/>
        </p:nvGrpSpPr>
        <p:grpSpPr>
          <a:xfrm>
            <a:off x="292947" y="0"/>
            <a:ext cx="4281329" cy="1076446"/>
            <a:chOff x="292946" y="0"/>
            <a:chExt cx="4281329" cy="1076446"/>
          </a:xfrm>
        </p:grpSpPr>
        <p:pic>
          <p:nvPicPr>
            <p:cNvPr descr="Une image contenant assiette&#10;&#10;Description générée automatiquement" id="104" name="Google Shape;104;g103b580eb55_3_151"/>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105" name="Google Shape;105;g103b580eb55_3_151"/>
            <p:cNvCxnSpPr/>
            <p:nvPr/>
          </p:nvCxnSpPr>
          <p:spPr>
            <a:xfrm flipH="1" rot="10800000">
              <a:off x="2104675" y="781400"/>
              <a:ext cx="2469600" cy="8400"/>
            </a:xfrm>
            <a:prstGeom prst="straightConnector1">
              <a:avLst/>
            </a:prstGeom>
            <a:noFill/>
            <a:ln cap="flat" cmpd="sng" w="34925">
              <a:solidFill>
                <a:srgbClr val="CBCC07"/>
              </a:solidFill>
              <a:prstDash val="solid"/>
              <a:round/>
              <a:headEnd len="sm" w="sm" type="none"/>
              <a:tailEnd len="sm" w="sm" type="none"/>
            </a:ln>
          </p:spPr>
        </p:cxnSp>
      </p:grpSp>
      <p:sp>
        <p:nvSpPr>
          <p:cNvPr id="106" name="Google Shape;106;g103b580eb55_3_151"/>
          <p:cNvSpPr txBox="1"/>
          <p:nvPr>
            <p:ph idx="1" type="body"/>
          </p:nvPr>
        </p:nvSpPr>
        <p:spPr>
          <a:xfrm>
            <a:off x="2480050" y="1300525"/>
            <a:ext cx="6558000" cy="3618900"/>
          </a:xfrm>
          <a:prstGeom prst="rect">
            <a:avLst/>
          </a:prstGeom>
          <a:noFill/>
          <a:ln>
            <a:noFill/>
          </a:ln>
        </p:spPr>
        <p:txBody>
          <a:bodyPr anchorCtr="0" anchor="t" bIns="45700" lIns="91425" spcFirstLastPara="1" rIns="91425" wrap="square" tIns="45700">
            <a:noAutofit/>
          </a:bodyPr>
          <a:lstStyle/>
          <a:p>
            <a:pPr indent="-396240" lvl="0" marL="457200" rtl="0" algn="l">
              <a:lnSpc>
                <a:spcPct val="115000"/>
              </a:lnSpc>
              <a:spcBef>
                <a:spcPts val="1800"/>
              </a:spcBef>
              <a:spcAft>
                <a:spcPts val="0"/>
              </a:spcAft>
              <a:buSzPts val="2640"/>
              <a:buChar char="•"/>
            </a:pPr>
            <a:r>
              <a:rPr lang="en-US" sz="1700">
                <a:latin typeface="Raleway Thin"/>
                <a:ea typeface="Raleway Thin"/>
                <a:cs typeface="Raleway Thin"/>
                <a:sym typeface="Raleway Thin"/>
              </a:rPr>
              <a:t>30% of European Parliament now in the hands of left and right populists</a:t>
            </a:r>
            <a:endParaRPr sz="1700">
              <a:latin typeface="Raleway Thin"/>
              <a:ea typeface="Raleway Thin"/>
              <a:cs typeface="Raleway Thin"/>
              <a:sym typeface="Raleway Thin"/>
            </a:endParaRPr>
          </a:p>
          <a:p>
            <a:pPr indent="-396240" lvl="0" marL="457200" rtl="0" algn="l">
              <a:lnSpc>
                <a:spcPct val="115000"/>
              </a:lnSpc>
              <a:spcBef>
                <a:spcPts val="0"/>
              </a:spcBef>
              <a:spcAft>
                <a:spcPts val="0"/>
              </a:spcAft>
              <a:buSzPts val="2640"/>
              <a:buChar char="•"/>
            </a:pPr>
            <a:r>
              <a:rPr lang="en-US" sz="1700">
                <a:latin typeface="Raleway Thin"/>
                <a:ea typeface="Raleway Thin"/>
                <a:cs typeface="Raleway Thin"/>
                <a:sym typeface="Raleway Thin"/>
              </a:rPr>
              <a:t>The rise of social media is feeding an ever growing polarization</a:t>
            </a:r>
            <a:endParaRPr sz="1700">
              <a:latin typeface="Raleway Thin"/>
              <a:ea typeface="Raleway Thin"/>
              <a:cs typeface="Raleway Thin"/>
              <a:sym typeface="Raleway Thin"/>
            </a:endParaRPr>
          </a:p>
          <a:p>
            <a:pPr indent="-396240" lvl="0" marL="457200" rtl="0" algn="l">
              <a:lnSpc>
                <a:spcPct val="115000"/>
              </a:lnSpc>
              <a:spcBef>
                <a:spcPts val="0"/>
              </a:spcBef>
              <a:spcAft>
                <a:spcPts val="0"/>
              </a:spcAft>
              <a:buSzPts val="2640"/>
              <a:buChar char="•"/>
            </a:pPr>
            <a:r>
              <a:rPr lang="en-US" sz="1700">
                <a:latin typeface="Raleway Thin"/>
                <a:ea typeface="Raleway Thin"/>
                <a:cs typeface="Raleway Thin"/>
                <a:sym typeface="Raleway Thin"/>
              </a:rPr>
              <a:t>French elections campaign is seeing right and left populists gain traction, and Germany is entering an unknown post-Merkel era</a:t>
            </a:r>
            <a:endParaRPr sz="1700">
              <a:latin typeface="Raleway Thin"/>
              <a:ea typeface="Raleway Thin"/>
              <a:cs typeface="Raleway Thin"/>
              <a:sym typeface="Raleway Thin"/>
            </a:endParaRPr>
          </a:p>
          <a:p>
            <a:pPr indent="-396240" lvl="0" marL="457200" rtl="0" algn="l">
              <a:lnSpc>
                <a:spcPct val="115000"/>
              </a:lnSpc>
              <a:spcBef>
                <a:spcPts val="0"/>
              </a:spcBef>
              <a:spcAft>
                <a:spcPts val="0"/>
              </a:spcAft>
              <a:buSzPts val="2640"/>
              <a:buChar char="•"/>
            </a:pPr>
            <a:r>
              <a:rPr lang="en-US" sz="1700">
                <a:latin typeface="Raleway Thin"/>
                <a:ea typeface="Raleway Thin"/>
                <a:cs typeface="Raleway Thin"/>
                <a:sym typeface="Raleway Thin"/>
              </a:rPr>
              <a:t>Government debts is reaching incredible heights with pandemic support packages, budgetary austerity is a thing of the past</a:t>
            </a:r>
            <a:endParaRPr sz="1700">
              <a:latin typeface="Raleway Thin"/>
              <a:ea typeface="Raleway Thin"/>
              <a:cs typeface="Raleway Thin"/>
              <a:sym typeface="Raleway Thin"/>
            </a:endParaRPr>
          </a:p>
        </p:txBody>
      </p:sp>
      <p:pic>
        <p:nvPicPr>
          <p:cNvPr id="107" name="Google Shape;107;g103b580eb55_3_151"/>
          <p:cNvPicPr preferRelativeResize="0"/>
          <p:nvPr/>
        </p:nvPicPr>
        <p:blipFill rotWithShape="1">
          <a:blip r:embed="rId4">
            <a:alphaModFix/>
          </a:blip>
          <a:srcRect b="-37026" l="22534" r="22529" t="-35268"/>
          <a:stretch/>
        </p:blipFill>
        <p:spPr>
          <a:xfrm>
            <a:off x="101200" y="1240550"/>
            <a:ext cx="2213526" cy="3813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5"/>
          <p:cNvSpPr txBox="1"/>
          <p:nvPr>
            <p:ph type="title"/>
          </p:nvPr>
        </p:nvSpPr>
        <p:spPr>
          <a:xfrm>
            <a:off x="5370764" y="453636"/>
            <a:ext cx="4948238"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latin typeface="Raleway Thin"/>
                <a:ea typeface="Raleway Thin"/>
                <a:cs typeface="Raleway Thin"/>
                <a:sym typeface="Raleway Thin"/>
              </a:rPr>
              <a:t>Large Carnivore Platform </a:t>
            </a:r>
            <a:endParaRPr sz="2400">
              <a:solidFill>
                <a:srgbClr val="CBCC07"/>
              </a:solidFill>
              <a:latin typeface="Raleway Thin"/>
              <a:ea typeface="Raleway Thin"/>
              <a:cs typeface="Raleway Thin"/>
              <a:sym typeface="Raleway Thin"/>
            </a:endParaRPr>
          </a:p>
        </p:txBody>
      </p:sp>
      <p:sp>
        <p:nvSpPr>
          <p:cNvPr id="536" name="Google Shape;536;p15"/>
          <p:cNvSpPr txBox="1"/>
          <p:nvPr/>
        </p:nvSpPr>
        <p:spPr>
          <a:xfrm>
            <a:off x="2620108" y="1640661"/>
            <a:ext cx="6228617" cy="2774073"/>
          </a:xfrm>
          <a:prstGeom prst="rect">
            <a:avLst/>
          </a:prstGeom>
          <a:noFill/>
          <a:ln>
            <a:noFill/>
          </a:ln>
        </p:spPr>
        <p:txBody>
          <a:bodyPr anchorCtr="0" anchor="t" bIns="45700" lIns="91425" spcFirstLastPara="1" rIns="91425" wrap="square" tIns="45700">
            <a:normAutofit/>
          </a:bodyPr>
          <a:lstStyle/>
          <a:p>
            <a:pPr indent="-152400" lvl="0" marL="228600" marR="0" rtl="0" algn="l">
              <a:lnSpc>
                <a:spcPct val="90000"/>
              </a:lnSpc>
              <a:spcBef>
                <a:spcPts val="0"/>
              </a:spcBef>
              <a:spcAft>
                <a:spcPts val="0"/>
              </a:spcAft>
              <a:buClr>
                <a:srgbClr val="267200"/>
              </a:buClr>
              <a:buSzPts val="1400"/>
              <a:buFont typeface="Source Sans Pro"/>
              <a:buChar char="●"/>
            </a:pPr>
            <a:r>
              <a:rPr b="0" i="0" lang="en-US" sz="2000" u="none" cap="none" strike="noStrike">
                <a:solidFill>
                  <a:srgbClr val="262626"/>
                </a:solidFill>
                <a:latin typeface="Raleway Thin"/>
                <a:ea typeface="Raleway Thin"/>
                <a:cs typeface="Raleway Thin"/>
                <a:sym typeface="Raleway Thin"/>
              </a:rPr>
              <a:t> The ELO is a founding member of the large carnivore platform</a:t>
            </a:r>
            <a:endParaRPr b="0" i="0" sz="2000" u="none" cap="none" strike="noStrike">
              <a:solidFill>
                <a:srgbClr val="262626"/>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Source Sans Pro"/>
              <a:buChar char="●"/>
            </a:pPr>
            <a:r>
              <a:rPr b="0" i="0" lang="en-US" sz="2000" u="none" cap="none" strike="noStrike">
                <a:solidFill>
                  <a:srgbClr val="262626"/>
                </a:solidFill>
                <a:latin typeface="Raleway Thin"/>
                <a:ea typeface="Raleway Thin"/>
                <a:cs typeface="Raleway Thin"/>
                <a:sym typeface="Raleway Thin"/>
              </a:rPr>
              <a:t> We promote sustainable management of these creatures, especially with regards to livestock management and hunting </a:t>
            </a:r>
            <a:endParaRPr b="0" i="0" sz="2000" u="none" cap="none" strike="noStrike">
              <a:solidFill>
                <a:srgbClr val="262626"/>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Source Sans Pro"/>
              <a:buChar char="●"/>
            </a:pPr>
            <a:r>
              <a:rPr b="0" i="0" lang="en-US" sz="2000" u="none" cap="none" strike="noStrike">
                <a:solidFill>
                  <a:srgbClr val="262626"/>
                </a:solidFill>
                <a:latin typeface="Raleway Thin"/>
                <a:ea typeface="Raleway Thin"/>
                <a:cs typeface="Raleway Thin"/>
                <a:sym typeface="Raleway Thin"/>
              </a:rPr>
              <a:t>Working together with 8 other organisations and the European Commission for better regulations </a:t>
            </a:r>
            <a:endParaRPr b="0" i="0" sz="1400" u="none" cap="none" strike="noStrike">
              <a:solidFill>
                <a:srgbClr val="000000"/>
              </a:solidFill>
              <a:latin typeface="Raleway Thin"/>
              <a:ea typeface="Raleway Thin"/>
              <a:cs typeface="Raleway Thin"/>
              <a:sym typeface="Raleway Thin"/>
            </a:endParaRPr>
          </a:p>
          <a:p>
            <a:pPr indent="-63500" lvl="0" marL="228600" marR="0" rtl="0" algn="l">
              <a:lnSpc>
                <a:spcPct val="90000"/>
              </a:lnSpc>
              <a:spcBef>
                <a:spcPts val="1800"/>
              </a:spcBef>
              <a:spcAft>
                <a:spcPts val="0"/>
              </a:spcAft>
              <a:buClr>
                <a:srgbClr val="267200"/>
              </a:buClr>
              <a:buSzPts val="2600"/>
              <a:buFont typeface="Source Sans Pro"/>
              <a:buNone/>
            </a:pPr>
            <a:r>
              <a:t/>
            </a:r>
            <a:endParaRPr b="0" i="0" sz="2000" u="none" cap="none" strike="noStrike">
              <a:solidFill>
                <a:srgbClr val="262626"/>
              </a:solidFill>
              <a:latin typeface="Raleway Thin"/>
              <a:ea typeface="Raleway Thin"/>
              <a:cs typeface="Raleway Thin"/>
              <a:sym typeface="Raleway Thin"/>
            </a:endParaRPr>
          </a:p>
          <a:p>
            <a:pPr indent="0" lvl="0" marL="0" marR="0" rtl="0" algn="l">
              <a:lnSpc>
                <a:spcPct val="90000"/>
              </a:lnSpc>
              <a:spcBef>
                <a:spcPts val="1800"/>
              </a:spcBef>
              <a:spcAft>
                <a:spcPts val="0"/>
              </a:spcAft>
              <a:buClr>
                <a:srgbClr val="267200"/>
              </a:buClr>
              <a:buSzPts val="2600"/>
              <a:buFont typeface="Source Sans Pro"/>
              <a:buNone/>
            </a:pPr>
            <a:r>
              <a:t/>
            </a:r>
            <a:endParaRPr b="0" i="0" sz="2000" u="none" cap="none" strike="noStrike">
              <a:solidFill>
                <a:srgbClr val="262626"/>
              </a:solidFill>
              <a:latin typeface="Raleway Thin"/>
              <a:ea typeface="Raleway Thin"/>
              <a:cs typeface="Raleway Thin"/>
              <a:sym typeface="Raleway Thin"/>
            </a:endParaRPr>
          </a:p>
        </p:txBody>
      </p:sp>
      <p:pic>
        <p:nvPicPr>
          <p:cNvPr descr="Image result for spain lynx" id="537" name="Google Shape;537;p15"/>
          <p:cNvPicPr preferRelativeResize="0"/>
          <p:nvPr/>
        </p:nvPicPr>
        <p:blipFill rotWithShape="1">
          <a:blip r:embed="rId3">
            <a:alphaModFix/>
          </a:blip>
          <a:srcRect b="-171" l="35603" r="32431" t="0"/>
          <a:stretch/>
        </p:blipFill>
        <p:spPr>
          <a:xfrm>
            <a:off x="0" y="1466303"/>
            <a:ext cx="2085984" cy="3677197"/>
          </a:xfrm>
          <a:prstGeom prst="rect">
            <a:avLst/>
          </a:prstGeom>
          <a:noFill/>
          <a:ln>
            <a:noFill/>
          </a:ln>
        </p:spPr>
      </p:pic>
      <p:grpSp>
        <p:nvGrpSpPr>
          <p:cNvPr id="538" name="Google Shape;538;p15"/>
          <p:cNvGrpSpPr/>
          <p:nvPr/>
        </p:nvGrpSpPr>
        <p:grpSpPr>
          <a:xfrm>
            <a:off x="292946" y="0"/>
            <a:ext cx="4811489" cy="1076446"/>
            <a:chOff x="292946" y="0"/>
            <a:chExt cx="4811489" cy="1076446"/>
          </a:xfrm>
        </p:grpSpPr>
        <p:pic>
          <p:nvPicPr>
            <p:cNvPr descr="Une image contenant assiette&#10;&#10;Description générée automatiquement" id="539" name="Google Shape;539;p15"/>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540" name="Google Shape;540;p15"/>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541" name="Google Shape;541;p15"/>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876693d50d_0_0"/>
          <p:cNvSpPr txBox="1"/>
          <p:nvPr>
            <p:ph type="title"/>
          </p:nvPr>
        </p:nvSpPr>
        <p:spPr>
          <a:xfrm>
            <a:off x="5583861" y="516676"/>
            <a:ext cx="49482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latin typeface="Montserrat ExtraLight"/>
                <a:ea typeface="Montserrat ExtraLight"/>
                <a:cs typeface="Montserrat ExtraLight"/>
                <a:sym typeface="Montserrat ExtraLight"/>
              </a:rPr>
              <a:t>Wolf study </a:t>
            </a:r>
            <a:endParaRPr sz="2400">
              <a:solidFill>
                <a:srgbClr val="CBCC07"/>
              </a:solidFill>
              <a:latin typeface="Montserrat ExtraLight"/>
              <a:ea typeface="Montserrat ExtraLight"/>
              <a:cs typeface="Montserrat ExtraLight"/>
              <a:sym typeface="Montserrat ExtraLight"/>
            </a:endParaRPr>
          </a:p>
        </p:txBody>
      </p:sp>
      <p:sp>
        <p:nvSpPr>
          <p:cNvPr id="547" name="Google Shape;547;g876693d50d_0_0"/>
          <p:cNvSpPr txBox="1"/>
          <p:nvPr/>
        </p:nvSpPr>
        <p:spPr>
          <a:xfrm>
            <a:off x="3785800" y="1270373"/>
            <a:ext cx="4812600" cy="2931600"/>
          </a:xfrm>
          <a:prstGeom prst="rect">
            <a:avLst/>
          </a:prstGeom>
          <a:noFill/>
          <a:ln>
            <a:noFill/>
          </a:ln>
        </p:spPr>
        <p:txBody>
          <a:bodyPr anchorCtr="0" anchor="t" bIns="45700" lIns="91425" spcFirstLastPara="1" rIns="91425" wrap="square" tIns="45700">
            <a:noAutofit/>
          </a:bodyPr>
          <a:lstStyle/>
          <a:p>
            <a:pPr indent="-152400" lvl="0" marL="228600" marR="0" rtl="0" algn="l">
              <a:lnSpc>
                <a:spcPct val="100000"/>
              </a:lnSpc>
              <a:spcBef>
                <a:spcPts val="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 </a:t>
            </a:r>
            <a:r>
              <a:rPr lang="en-US" sz="1450">
                <a:solidFill>
                  <a:schemeClr val="dk1"/>
                </a:solidFill>
                <a:latin typeface="Raleway Light"/>
                <a:ea typeface="Raleway Light"/>
                <a:cs typeface="Raleway Light"/>
                <a:sym typeface="Raleway Light"/>
              </a:rPr>
              <a:t>ELO published in 2020 a fully illustrated version of the report it prepared for the European Commission in 2019. The report supports ELO and its member organisations when advocating for measures in areas where socio-economic problems due to the presence of the wolf are rising.</a:t>
            </a:r>
            <a:endParaRPr sz="1450">
              <a:solidFill>
                <a:schemeClr val="dk1"/>
              </a:solidFill>
              <a:latin typeface="Raleway Light"/>
              <a:ea typeface="Raleway Light"/>
              <a:cs typeface="Raleway Light"/>
              <a:sym typeface="Raleway Light"/>
            </a:endParaRPr>
          </a:p>
          <a:p>
            <a:pPr indent="-174625" lvl="0" marL="228600" marR="0" rtl="0" algn="l">
              <a:lnSpc>
                <a:spcPct val="100000"/>
              </a:lnSpc>
              <a:spcBef>
                <a:spcPts val="0"/>
              </a:spcBef>
              <a:spcAft>
                <a:spcPts val="0"/>
              </a:spcAft>
              <a:buClr>
                <a:schemeClr val="dk1"/>
              </a:buClr>
              <a:buSzPts val="1750"/>
              <a:buFont typeface="Raleway"/>
              <a:buChar char="●"/>
            </a:pPr>
            <a:r>
              <a:rPr lang="en-US" sz="1350">
                <a:solidFill>
                  <a:schemeClr val="dk1"/>
                </a:solidFill>
                <a:latin typeface="Raleway"/>
                <a:ea typeface="Raleway"/>
                <a:cs typeface="Raleway"/>
                <a:sym typeface="Raleway"/>
              </a:rPr>
              <a:t>Based on the review and the documents of the EC’s EU Large Carnivore Platform combined with the feedback from its membership, ELO made a number of recommendations in order to tackle some of the concerns of Europe’s rural inhabitants towards the increasing growth of wolf population in Europe’s rural areas.</a:t>
            </a:r>
            <a:endParaRPr sz="1750">
              <a:solidFill>
                <a:schemeClr val="dk1"/>
              </a:solidFill>
              <a:latin typeface="Raleway"/>
              <a:ea typeface="Raleway"/>
              <a:cs typeface="Raleway"/>
              <a:sym typeface="Raleway"/>
            </a:endParaRPr>
          </a:p>
          <a:p>
            <a:pPr indent="0" lvl="0" marL="0" marR="0" rtl="0" algn="l">
              <a:lnSpc>
                <a:spcPct val="100000"/>
              </a:lnSpc>
              <a:spcBef>
                <a:spcPts val="1800"/>
              </a:spcBef>
              <a:spcAft>
                <a:spcPts val="0"/>
              </a:spcAft>
              <a:buNone/>
            </a:pPr>
            <a:r>
              <a:rPr lang="en-US" sz="950">
                <a:solidFill>
                  <a:schemeClr val="dk1"/>
                </a:solidFill>
                <a:latin typeface="Raleway"/>
                <a:ea typeface="Raleway"/>
                <a:cs typeface="Raleway"/>
                <a:sym typeface="Raleway"/>
              </a:rPr>
              <a:t>This report was made as with the financial support of DG Environment European Commission (negotiated procedure ENV.D3/ETU/2018/5458098).</a:t>
            </a:r>
            <a:endParaRPr sz="950">
              <a:solidFill>
                <a:schemeClr val="dk1"/>
              </a:solidFill>
              <a:latin typeface="Raleway"/>
              <a:ea typeface="Raleway"/>
              <a:cs typeface="Raleway"/>
              <a:sym typeface="Raleway"/>
            </a:endParaRPr>
          </a:p>
          <a:p>
            <a:pPr indent="0" lvl="0" marL="0" marR="0" rtl="0" algn="l">
              <a:lnSpc>
                <a:spcPct val="100000"/>
              </a:lnSpc>
              <a:spcBef>
                <a:spcPts val="1800"/>
              </a:spcBef>
              <a:spcAft>
                <a:spcPts val="0"/>
              </a:spcAft>
              <a:buNone/>
            </a:pPr>
            <a:r>
              <a:t/>
            </a:r>
            <a:endParaRPr sz="950">
              <a:solidFill>
                <a:schemeClr val="dk1"/>
              </a:solidFill>
              <a:latin typeface="Raleway"/>
              <a:ea typeface="Raleway"/>
              <a:cs typeface="Raleway"/>
              <a:sym typeface="Raleway"/>
            </a:endParaRPr>
          </a:p>
          <a:p>
            <a:pPr indent="0" lvl="0" marL="0" marR="0" rtl="0" algn="l">
              <a:lnSpc>
                <a:spcPct val="100000"/>
              </a:lnSpc>
              <a:spcBef>
                <a:spcPts val="1800"/>
              </a:spcBef>
              <a:spcAft>
                <a:spcPts val="0"/>
              </a:spcAft>
              <a:buClr>
                <a:srgbClr val="267200"/>
              </a:buClr>
              <a:buSzPts val="2600"/>
              <a:buFont typeface="Source Sans Pro"/>
              <a:buNone/>
            </a:pPr>
            <a:r>
              <a:t/>
            </a:r>
            <a:endParaRPr b="0" i="0" sz="2000" u="none" cap="none" strike="noStrike">
              <a:solidFill>
                <a:srgbClr val="262626"/>
              </a:solidFill>
              <a:latin typeface="Raleway Thin"/>
              <a:ea typeface="Raleway Thin"/>
              <a:cs typeface="Raleway Thin"/>
              <a:sym typeface="Raleway Thin"/>
            </a:endParaRPr>
          </a:p>
        </p:txBody>
      </p:sp>
      <p:grpSp>
        <p:nvGrpSpPr>
          <p:cNvPr id="548" name="Google Shape;548;g876693d50d_0_0"/>
          <p:cNvGrpSpPr/>
          <p:nvPr/>
        </p:nvGrpSpPr>
        <p:grpSpPr>
          <a:xfrm>
            <a:off x="292946" y="0"/>
            <a:ext cx="4811489" cy="1076446"/>
            <a:chOff x="292946" y="0"/>
            <a:chExt cx="4811489" cy="1076446"/>
          </a:xfrm>
        </p:grpSpPr>
        <p:pic>
          <p:nvPicPr>
            <p:cNvPr descr="Une image contenant assiette&#10;&#10;Description générée automatiquement" id="549" name="Google Shape;549;g876693d50d_0_0"/>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550" name="Google Shape;550;g876693d50d_0_0"/>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551" name="Google Shape;551;g876693d50d_0_0"/>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descr="Une image contenant animal, mammifère, extérieur, eau&#10;&#10;Description générée automatiquement" id="552" name="Google Shape;552;g876693d50d_0_0"/>
          <p:cNvPicPr preferRelativeResize="0"/>
          <p:nvPr/>
        </p:nvPicPr>
        <p:blipFill rotWithShape="1">
          <a:blip r:embed="rId4">
            <a:alphaModFix/>
          </a:blip>
          <a:srcRect b="29" l="14089" r="25692" t="-29"/>
          <a:stretch/>
        </p:blipFill>
        <p:spPr>
          <a:xfrm>
            <a:off x="-11953" y="1244600"/>
            <a:ext cx="3517887" cy="3898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876693d50d_0_111"/>
          <p:cNvSpPr txBox="1"/>
          <p:nvPr/>
        </p:nvSpPr>
        <p:spPr>
          <a:xfrm>
            <a:off x="5380893" y="453825"/>
            <a:ext cx="4948200" cy="481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267200"/>
              </a:buClr>
              <a:buSzPts val="2400"/>
              <a:buFont typeface="Source Sans Pro"/>
              <a:buNone/>
            </a:pPr>
            <a:r>
              <a:rPr b="0" i="0" lang="en-US" sz="2400" u="none" cap="none" strike="noStrike">
                <a:solidFill>
                  <a:srgbClr val="CBCC07"/>
                </a:solidFill>
                <a:latin typeface="Raleway Thin"/>
                <a:ea typeface="Raleway Thin"/>
                <a:cs typeface="Raleway Thin"/>
                <a:sym typeface="Raleway Thin"/>
              </a:rPr>
              <a:t>Small wildlife study</a:t>
            </a:r>
            <a:endParaRPr b="0" i="0" sz="1400" u="none" cap="none" strike="noStrike">
              <a:solidFill>
                <a:srgbClr val="CBCC07"/>
              </a:solidFill>
              <a:latin typeface="Raleway Thin"/>
              <a:ea typeface="Raleway Thin"/>
              <a:cs typeface="Raleway Thin"/>
              <a:sym typeface="Raleway Thin"/>
            </a:endParaRPr>
          </a:p>
        </p:txBody>
      </p:sp>
      <p:sp>
        <p:nvSpPr>
          <p:cNvPr id="558" name="Google Shape;558;g876693d50d_0_111"/>
          <p:cNvSpPr txBox="1"/>
          <p:nvPr/>
        </p:nvSpPr>
        <p:spPr>
          <a:xfrm>
            <a:off x="3663874" y="1465225"/>
            <a:ext cx="5267700" cy="3536400"/>
          </a:xfrm>
          <a:prstGeom prst="rect">
            <a:avLst/>
          </a:prstGeom>
          <a:noFill/>
          <a:ln>
            <a:noFill/>
          </a:ln>
        </p:spPr>
        <p:txBody>
          <a:bodyPr anchorCtr="0" anchor="t" bIns="45700" lIns="91425" spcFirstLastPara="1" rIns="91425" wrap="square" tIns="45700">
            <a:noAutofit/>
          </a:bodyPr>
          <a:lstStyle/>
          <a:p>
            <a:pPr indent="-152400" lvl="0" marL="228600" marR="0" rtl="0" algn="l">
              <a:lnSpc>
                <a:spcPct val="100000"/>
              </a:lnSpc>
              <a:spcBef>
                <a:spcPts val="0"/>
              </a:spcBef>
              <a:spcAft>
                <a:spcPts val="0"/>
              </a:spcAft>
              <a:buClr>
                <a:srgbClr val="267200"/>
              </a:buClr>
              <a:buSzPts val="1400"/>
              <a:buFont typeface="Source Sans Pro"/>
              <a:buChar char="●"/>
            </a:pPr>
            <a:r>
              <a:rPr b="0" i="0" lang="en-US" sz="1700" u="none" cap="none" strike="noStrike">
                <a:solidFill>
                  <a:srgbClr val="262626"/>
                </a:solidFill>
                <a:latin typeface="Raleway Thin"/>
                <a:ea typeface="Raleway Thin"/>
                <a:cs typeface="Raleway Thin"/>
                <a:sym typeface="Raleway Thin"/>
              </a:rPr>
              <a:t>In </a:t>
            </a:r>
            <a:r>
              <a:rPr lang="en-US" sz="1700">
                <a:solidFill>
                  <a:srgbClr val="262626"/>
                </a:solidFill>
                <a:latin typeface="Raleway Thin"/>
                <a:ea typeface="Raleway Thin"/>
                <a:cs typeface="Raleway Thin"/>
                <a:sym typeface="Raleway Thin"/>
              </a:rPr>
              <a:t>cooperation</a:t>
            </a:r>
            <a:r>
              <a:rPr b="0" i="0" lang="en-US" sz="1700" u="none" cap="none" strike="noStrike">
                <a:solidFill>
                  <a:srgbClr val="262626"/>
                </a:solidFill>
                <a:latin typeface="Raleway Thin"/>
                <a:ea typeface="Raleway Thin"/>
                <a:cs typeface="Raleway Thin"/>
                <a:sym typeface="Raleway Thin"/>
              </a:rPr>
              <a:t> with Francois Sommer Foundation, AGPB</a:t>
            </a:r>
            <a:r>
              <a:rPr lang="en-US" sz="1700">
                <a:solidFill>
                  <a:srgbClr val="262626"/>
                </a:solidFill>
                <a:latin typeface="Raleway Thin"/>
                <a:ea typeface="Raleway Thin"/>
                <a:cs typeface="Raleway Thin"/>
                <a:sym typeface="Raleway Thin"/>
              </a:rPr>
              <a:t> and</a:t>
            </a:r>
            <a:r>
              <a:rPr b="0" i="0" lang="en-US" sz="1700" u="none" cap="none" strike="noStrike">
                <a:solidFill>
                  <a:srgbClr val="262626"/>
                </a:solidFill>
                <a:latin typeface="Raleway Thin"/>
                <a:ea typeface="Raleway Thin"/>
                <a:cs typeface="Raleway Thin"/>
                <a:sym typeface="Raleway Thin"/>
              </a:rPr>
              <a:t> OFB</a:t>
            </a:r>
            <a:endParaRPr b="0" i="0" sz="1700" u="none" cap="none" strike="noStrike">
              <a:solidFill>
                <a:srgbClr val="262626"/>
              </a:solidFill>
              <a:latin typeface="Raleway Thin"/>
              <a:ea typeface="Raleway Thin"/>
              <a:cs typeface="Raleway Thin"/>
              <a:sym typeface="Raleway Thin"/>
            </a:endParaRPr>
          </a:p>
          <a:p>
            <a:pPr indent="-146050" lvl="0" marL="228600" marR="0" rtl="0" algn="l">
              <a:lnSpc>
                <a:spcPct val="100000"/>
              </a:lnSpc>
              <a:spcBef>
                <a:spcPts val="1800"/>
              </a:spcBef>
              <a:spcAft>
                <a:spcPts val="0"/>
              </a:spcAft>
              <a:buClr>
                <a:srgbClr val="267200"/>
              </a:buClr>
              <a:buSzPts val="1300"/>
              <a:buFont typeface="Raleway Thin"/>
              <a:buChar char="●"/>
            </a:pPr>
            <a:r>
              <a:rPr b="0" i="0" lang="en-US" sz="1700" u="none" cap="none" strike="noStrike">
                <a:solidFill>
                  <a:srgbClr val="262626"/>
                </a:solidFill>
                <a:latin typeface="Raleway Thin"/>
                <a:ea typeface="Raleway Thin"/>
                <a:cs typeface="Raleway Thin"/>
                <a:sym typeface="Raleway Thin"/>
              </a:rPr>
              <a:t>Objective: role of private landowners, farmers and hunters in the conservation of small wildlife of meadows and fields</a:t>
            </a:r>
            <a:endParaRPr b="0" i="0" sz="1100" u="none" cap="none" strike="noStrike">
              <a:solidFill>
                <a:srgbClr val="000000"/>
              </a:solidFill>
              <a:latin typeface="Raleway Thin"/>
              <a:ea typeface="Raleway Thin"/>
              <a:cs typeface="Raleway Thin"/>
              <a:sym typeface="Raleway Thin"/>
            </a:endParaRPr>
          </a:p>
          <a:p>
            <a:pPr indent="-146050" lvl="0" marL="228600" marR="0" rtl="0" algn="l">
              <a:lnSpc>
                <a:spcPct val="100000"/>
              </a:lnSpc>
              <a:spcBef>
                <a:spcPts val="1800"/>
              </a:spcBef>
              <a:spcAft>
                <a:spcPts val="0"/>
              </a:spcAft>
              <a:buClr>
                <a:srgbClr val="267200"/>
              </a:buClr>
              <a:buSzPts val="1300"/>
              <a:buFont typeface="Raleway Thin"/>
              <a:buChar char="●"/>
            </a:pPr>
            <a:r>
              <a:rPr b="0" i="0" lang="en-US" sz="1700" u="none" cap="none" strike="noStrike">
                <a:solidFill>
                  <a:srgbClr val="262626"/>
                </a:solidFill>
                <a:latin typeface="Raleway Thin"/>
                <a:ea typeface="Raleway Thin"/>
                <a:cs typeface="Raleway Thin"/>
                <a:sym typeface="Raleway Thin"/>
              </a:rPr>
              <a:t>Policy recommendations underlining the need to give incentives to private landowners on top of existing instruments for farmers</a:t>
            </a:r>
            <a:endParaRPr b="0" i="0" sz="1100" u="none" cap="none" strike="noStrike">
              <a:solidFill>
                <a:srgbClr val="000000"/>
              </a:solidFill>
              <a:latin typeface="Raleway Thin"/>
              <a:ea typeface="Raleway Thin"/>
              <a:cs typeface="Raleway Thin"/>
              <a:sym typeface="Raleway Thin"/>
            </a:endParaRPr>
          </a:p>
          <a:p>
            <a:pPr indent="-146050" lvl="0" marL="228600" marR="0" rtl="0" algn="l">
              <a:lnSpc>
                <a:spcPct val="100000"/>
              </a:lnSpc>
              <a:spcBef>
                <a:spcPts val="1800"/>
              </a:spcBef>
              <a:spcAft>
                <a:spcPts val="0"/>
              </a:spcAft>
              <a:buClr>
                <a:srgbClr val="267200"/>
              </a:buClr>
              <a:buSzPts val="1300"/>
              <a:buFont typeface="Raleway Thin"/>
              <a:buChar char="●"/>
            </a:pPr>
            <a:r>
              <a:rPr b="0" i="0" lang="en-US" sz="1700" u="none" cap="none" strike="noStrike">
                <a:solidFill>
                  <a:srgbClr val="262626"/>
                </a:solidFill>
                <a:latin typeface="Raleway Thin"/>
                <a:ea typeface="Raleway Thin"/>
                <a:cs typeface="Raleway Thin"/>
                <a:sym typeface="Raleway Thin"/>
              </a:rPr>
              <a:t>The need for private landowners, farmers and hunters to coordinate their actions in the field</a:t>
            </a:r>
            <a:endParaRPr b="0" i="0" sz="1700" u="none" cap="none" strike="noStrike">
              <a:solidFill>
                <a:srgbClr val="262626"/>
              </a:solidFill>
              <a:latin typeface="Raleway Thin"/>
              <a:ea typeface="Raleway Thin"/>
              <a:cs typeface="Raleway Thin"/>
              <a:sym typeface="Raleway Thin"/>
            </a:endParaRPr>
          </a:p>
          <a:p>
            <a:pPr indent="0" lvl="0" marL="0" marR="0" rtl="0" algn="l">
              <a:lnSpc>
                <a:spcPct val="100000"/>
              </a:lnSpc>
              <a:spcBef>
                <a:spcPts val="1800"/>
              </a:spcBef>
              <a:spcAft>
                <a:spcPts val="0"/>
              </a:spcAft>
              <a:buClr>
                <a:srgbClr val="267200"/>
              </a:buClr>
              <a:buSzPts val="2600"/>
              <a:buFont typeface="Source Sans Pro"/>
              <a:buNone/>
            </a:pPr>
            <a:r>
              <a:t/>
            </a:r>
            <a:endParaRPr b="0" i="0" sz="1800" u="none" cap="none" strike="noStrike">
              <a:solidFill>
                <a:srgbClr val="262626"/>
              </a:solidFill>
              <a:latin typeface="Raleway Thin"/>
              <a:ea typeface="Raleway Thin"/>
              <a:cs typeface="Raleway Thin"/>
              <a:sym typeface="Raleway Thin"/>
            </a:endParaRPr>
          </a:p>
        </p:txBody>
      </p:sp>
      <p:grpSp>
        <p:nvGrpSpPr>
          <p:cNvPr id="559" name="Google Shape;559;g876693d50d_0_111"/>
          <p:cNvGrpSpPr/>
          <p:nvPr/>
        </p:nvGrpSpPr>
        <p:grpSpPr>
          <a:xfrm>
            <a:off x="292946" y="0"/>
            <a:ext cx="4811489" cy="1076446"/>
            <a:chOff x="292946" y="0"/>
            <a:chExt cx="4811489" cy="1076446"/>
          </a:xfrm>
        </p:grpSpPr>
        <p:pic>
          <p:nvPicPr>
            <p:cNvPr descr="Une image contenant assiette&#10;&#10;Description générée automatiquement" id="560" name="Google Shape;560;g876693d50d_0_111"/>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561" name="Google Shape;561;g876693d50d_0_111"/>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562" name="Google Shape;562;g876693d50d_0_111"/>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563" name="Google Shape;563;g876693d50d_0_111"/>
          <p:cNvPicPr preferRelativeResize="0"/>
          <p:nvPr/>
        </p:nvPicPr>
        <p:blipFill>
          <a:blip r:embed="rId4">
            <a:alphaModFix/>
          </a:blip>
          <a:stretch>
            <a:fillRect/>
          </a:stretch>
        </p:blipFill>
        <p:spPr>
          <a:xfrm>
            <a:off x="524400" y="1465225"/>
            <a:ext cx="2465750" cy="3452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17"/>
          <p:cNvSpPr txBox="1"/>
          <p:nvPr>
            <p:ph type="title"/>
          </p:nvPr>
        </p:nvSpPr>
        <p:spPr>
          <a:xfrm>
            <a:off x="5674921" y="575525"/>
            <a:ext cx="4948238"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latin typeface="Raleway Thin"/>
                <a:ea typeface="Raleway Thin"/>
                <a:cs typeface="Raleway Thin"/>
                <a:sym typeface="Raleway Thin"/>
              </a:rPr>
              <a:t>Private Land </a:t>
            </a:r>
            <a:br>
              <a:rPr lang="en-US" sz="2400">
                <a:solidFill>
                  <a:srgbClr val="CBCC07"/>
                </a:solidFill>
                <a:latin typeface="Raleway Thin"/>
                <a:ea typeface="Raleway Thin"/>
                <a:cs typeface="Raleway Thin"/>
                <a:sym typeface="Raleway Thin"/>
              </a:rPr>
            </a:br>
            <a:r>
              <a:rPr lang="en-US" sz="2400">
                <a:solidFill>
                  <a:srgbClr val="CBCC07"/>
                </a:solidFill>
                <a:latin typeface="Raleway Thin"/>
                <a:ea typeface="Raleway Thin"/>
                <a:cs typeface="Raleway Thin"/>
                <a:sym typeface="Raleway Thin"/>
              </a:rPr>
              <a:t>Conservation Project </a:t>
            </a:r>
            <a:endParaRPr sz="2400">
              <a:solidFill>
                <a:srgbClr val="CBCC07"/>
              </a:solidFill>
              <a:latin typeface="Raleway Thin"/>
              <a:ea typeface="Raleway Thin"/>
              <a:cs typeface="Raleway Thin"/>
              <a:sym typeface="Raleway Thin"/>
            </a:endParaRPr>
          </a:p>
        </p:txBody>
      </p:sp>
      <p:pic>
        <p:nvPicPr>
          <p:cNvPr descr="http://landisforever.eu/wp-content/uploads/2018/08/LIFE_logotype.png" id="569" name="Google Shape;569;p17"/>
          <p:cNvPicPr preferRelativeResize="0"/>
          <p:nvPr/>
        </p:nvPicPr>
        <p:blipFill rotWithShape="1">
          <a:blip r:embed="rId3">
            <a:alphaModFix/>
          </a:blip>
          <a:srcRect b="0" l="0" r="0" t="0"/>
          <a:stretch/>
        </p:blipFill>
        <p:spPr>
          <a:xfrm>
            <a:off x="7160650" y="1235750"/>
            <a:ext cx="1401135" cy="1191900"/>
          </a:xfrm>
          <a:prstGeom prst="rect">
            <a:avLst/>
          </a:prstGeom>
          <a:noFill/>
          <a:ln>
            <a:noFill/>
          </a:ln>
        </p:spPr>
      </p:pic>
      <p:sp>
        <p:nvSpPr>
          <p:cNvPr id="570" name="Google Shape;570;p17"/>
          <p:cNvSpPr txBox="1"/>
          <p:nvPr/>
        </p:nvSpPr>
        <p:spPr>
          <a:xfrm>
            <a:off x="292563" y="2351875"/>
            <a:ext cx="8428500" cy="2555700"/>
          </a:xfrm>
          <a:prstGeom prst="rect">
            <a:avLst/>
          </a:prstGeom>
          <a:noFill/>
          <a:ln>
            <a:noFill/>
          </a:ln>
        </p:spPr>
        <p:txBody>
          <a:bodyPr anchorCtr="0" anchor="t" bIns="45700" lIns="91425" spcFirstLastPara="1" rIns="91425" wrap="square" tIns="45700">
            <a:normAutofit/>
          </a:bodyPr>
          <a:lstStyle/>
          <a:p>
            <a:pPr indent="-152400" lvl="0" marL="228600" marR="0" rtl="0" algn="l">
              <a:lnSpc>
                <a:spcPct val="90000"/>
              </a:lnSpc>
              <a:spcBef>
                <a:spcPts val="0"/>
              </a:spcBef>
              <a:spcAft>
                <a:spcPts val="0"/>
              </a:spcAft>
              <a:buClr>
                <a:srgbClr val="267200"/>
              </a:buClr>
              <a:buSzPts val="1400"/>
              <a:buFont typeface="Raleway"/>
              <a:buChar char="●"/>
            </a:pPr>
            <a:r>
              <a:rPr b="0" i="0" lang="en-US" sz="2000" u="none" cap="none" strike="noStrike">
                <a:solidFill>
                  <a:srgbClr val="262626"/>
                </a:solidFill>
                <a:latin typeface="Raleway Thin"/>
                <a:ea typeface="Raleway Thin"/>
                <a:cs typeface="Raleway Thin"/>
                <a:sym typeface="Raleway Thin"/>
              </a:rPr>
              <a:t>The ELO is leading a project to promote </a:t>
            </a:r>
            <a:endParaRPr b="0" i="0" sz="2000" u="none" cap="none" strike="noStrike">
              <a:solidFill>
                <a:srgbClr val="262626"/>
              </a:solidFill>
              <a:latin typeface="Raleway Thin"/>
              <a:ea typeface="Raleway Thin"/>
              <a:cs typeface="Raleway Thin"/>
              <a:sym typeface="Raleway Thin"/>
            </a:endParaRPr>
          </a:p>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262626"/>
                </a:solidFill>
                <a:latin typeface="Raleway Thin"/>
                <a:ea typeface="Raleway Thin"/>
                <a:cs typeface="Raleway Thin"/>
                <a:sym typeface="Raleway Thin"/>
              </a:rPr>
              <a:t>    private conservation in Europe </a:t>
            </a:r>
            <a:endParaRPr b="0" i="0" sz="2000" u="none" cap="none" strike="noStrike">
              <a:solidFill>
                <a:srgbClr val="262626"/>
              </a:solidFill>
              <a:latin typeface="Raleway Thin"/>
              <a:ea typeface="Raleway Thin"/>
              <a:cs typeface="Raleway Thin"/>
              <a:sym typeface="Raleway Thin"/>
            </a:endParaRPr>
          </a:p>
          <a:p>
            <a:pPr indent="0" lvl="0" marL="457200" marR="0" rtl="0" algn="l">
              <a:lnSpc>
                <a:spcPct val="90000"/>
              </a:lnSpc>
              <a:spcBef>
                <a:spcPts val="0"/>
              </a:spcBef>
              <a:spcAft>
                <a:spcPts val="0"/>
              </a:spcAft>
              <a:buClr>
                <a:srgbClr val="000000"/>
              </a:buClr>
              <a:buSzPts val="2000"/>
              <a:buFont typeface="Arial"/>
              <a:buNone/>
            </a:pPr>
            <a:r>
              <a:t/>
            </a:r>
            <a:endParaRPr b="0" i="0" sz="2000" u="none" cap="none" strike="noStrike">
              <a:solidFill>
                <a:srgbClr val="262626"/>
              </a:solidFill>
              <a:latin typeface="Raleway Thin"/>
              <a:ea typeface="Raleway Thin"/>
              <a:cs typeface="Raleway Thin"/>
              <a:sym typeface="Raleway Thin"/>
            </a:endParaRPr>
          </a:p>
          <a:p>
            <a:pPr indent="-152400" lvl="0" marL="228600" marR="0" rtl="0" algn="l">
              <a:lnSpc>
                <a:spcPct val="90000"/>
              </a:lnSpc>
              <a:spcBef>
                <a:spcPts val="0"/>
              </a:spcBef>
              <a:spcAft>
                <a:spcPts val="0"/>
              </a:spcAft>
              <a:buClr>
                <a:srgbClr val="267200"/>
              </a:buClr>
              <a:buSzPts val="1400"/>
              <a:buFont typeface="Raleway"/>
              <a:buChar char="●"/>
            </a:pPr>
            <a:r>
              <a:rPr b="0" i="0" lang="en-US" sz="2000" u="none" cap="none" strike="noStrike">
                <a:solidFill>
                  <a:srgbClr val="262626"/>
                </a:solidFill>
                <a:latin typeface="Raleway Thin"/>
                <a:ea typeface="Raleway Thin"/>
                <a:cs typeface="Raleway Thin"/>
                <a:sym typeface="Raleway Thin"/>
              </a:rPr>
              <a:t>Aiming a variety of tools to support all private owners  in conservation actions on their land </a:t>
            </a:r>
            <a:endParaRPr b="0" i="0" sz="2000" u="none" cap="none" strike="noStrike">
              <a:solidFill>
                <a:srgbClr val="262626"/>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Raleway"/>
              <a:buChar char="●"/>
            </a:pPr>
            <a:r>
              <a:rPr b="0" i="0" lang="en-US" sz="2000" u="none" cap="none" strike="noStrike">
                <a:solidFill>
                  <a:srgbClr val="262626"/>
                </a:solidFill>
                <a:latin typeface="Raleway Thin"/>
                <a:ea typeface="Raleway Thin"/>
                <a:cs typeface="Raleway Thin"/>
                <a:sym typeface="Raleway Thin"/>
              </a:rPr>
              <a:t>Equal access to funding as terrain-managing NGOs currently have </a:t>
            </a:r>
            <a:endParaRPr b="0" i="0" sz="1400" u="none" cap="none" strike="noStrike">
              <a:solidFill>
                <a:srgbClr val="000000"/>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Raleway"/>
              <a:buChar char="●"/>
            </a:pPr>
            <a:r>
              <a:rPr b="0" i="0" lang="en-US" sz="2000" u="none" cap="none" strike="noStrike">
                <a:solidFill>
                  <a:srgbClr val="262626"/>
                </a:solidFill>
                <a:latin typeface="Raleway Thin"/>
                <a:ea typeface="Raleway Thin"/>
                <a:cs typeface="Raleway Thin"/>
                <a:sym typeface="Raleway Thin"/>
              </a:rPr>
              <a:t> One of the most important projects the ELO has ever engaged in </a:t>
            </a:r>
            <a:endParaRPr b="0" i="0" sz="1400" u="none" cap="none" strike="noStrike">
              <a:solidFill>
                <a:srgbClr val="000000"/>
              </a:solidFill>
              <a:latin typeface="Raleway Thin"/>
              <a:ea typeface="Raleway Thin"/>
              <a:cs typeface="Raleway Thin"/>
              <a:sym typeface="Raleway Thin"/>
            </a:endParaRPr>
          </a:p>
          <a:p>
            <a:pPr indent="0" lvl="0" marL="0" marR="0" rtl="0" algn="l">
              <a:lnSpc>
                <a:spcPct val="90000"/>
              </a:lnSpc>
              <a:spcBef>
                <a:spcPts val="1800"/>
              </a:spcBef>
              <a:spcAft>
                <a:spcPts val="0"/>
              </a:spcAft>
              <a:buClr>
                <a:srgbClr val="267200"/>
              </a:buClr>
              <a:buSzPts val="2600"/>
              <a:buFont typeface="Source Sans Pro"/>
              <a:buNone/>
            </a:pPr>
            <a:r>
              <a:t/>
            </a:r>
            <a:endParaRPr b="0" i="0" sz="2000" u="none" cap="none" strike="noStrike">
              <a:solidFill>
                <a:srgbClr val="262626"/>
              </a:solidFill>
              <a:latin typeface="Raleway Thin"/>
              <a:ea typeface="Raleway Thin"/>
              <a:cs typeface="Raleway Thin"/>
              <a:sym typeface="Raleway Thin"/>
            </a:endParaRPr>
          </a:p>
        </p:txBody>
      </p:sp>
      <p:grpSp>
        <p:nvGrpSpPr>
          <p:cNvPr id="571" name="Google Shape;571;p17"/>
          <p:cNvGrpSpPr/>
          <p:nvPr/>
        </p:nvGrpSpPr>
        <p:grpSpPr>
          <a:xfrm>
            <a:off x="292946" y="0"/>
            <a:ext cx="4811489" cy="1076446"/>
            <a:chOff x="292946" y="0"/>
            <a:chExt cx="4811489" cy="1076446"/>
          </a:xfrm>
        </p:grpSpPr>
        <p:pic>
          <p:nvPicPr>
            <p:cNvPr descr="Une image contenant assiette&#10;&#10;Description générée automatiquement" id="572" name="Google Shape;572;p17"/>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573" name="Google Shape;573;p17"/>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574" name="Google Shape;574;p17"/>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
        <p:nvSpPr>
          <p:cNvPr id="575" name="Google Shape;575;p17"/>
          <p:cNvSpPr txBox="1"/>
          <p:nvPr>
            <p:ph type="title"/>
          </p:nvPr>
        </p:nvSpPr>
        <p:spPr>
          <a:xfrm>
            <a:off x="387953" y="983950"/>
            <a:ext cx="4845000" cy="11919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LIFE </a:t>
            </a:r>
            <a:r>
              <a:rPr b="1" lang="en-US" sz="2400">
                <a:solidFill>
                  <a:srgbClr val="CBCC07"/>
                </a:solidFill>
                <a:latin typeface="Raleway"/>
                <a:ea typeface="Raleway"/>
                <a:cs typeface="Raleway"/>
                <a:sym typeface="Raleway"/>
              </a:rPr>
              <a:t>LIFE - </a:t>
            </a:r>
            <a:r>
              <a:rPr b="1" lang="en-US" sz="2400">
                <a:solidFill>
                  <a:srgbClr val="CBCC07"/>
                </a:solidFill>
                <a:latin typeface="Raleway"/>
                <a:ea typeface="Raleway"/>
                <a:cs typeface="Raleway"/>
                <a:sym typeface="Raleway"/>
              </a:rPr>
              <a:t>Land Is For Ever</a:t>
            </a:r>
            <a:endParaRPr b="1" sz="2400">
              <a:solidFill>
                <a:srgbClr val="CBCC07"/>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acb07b9894_0_0"/>
          <p:cNvSpPr txBox="1"/>
          <p:nvPr>
            <p:ph type="title"/>
          </p:nvPr>
        </p:nvSpPr>
        <p:spPr>
          <a:xfrm>
            <a:off x="5674921" y="575525"/>
            <a:ext cx="49482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latin typeface="Raleway Thin"/>
                <a:ea typeface="Raleway Thin"/>
                <a:cs typeface="Raleway Thin"/>
                <a:sym typeface="Raleway Thin"/>
              </a:rPr>
              <a:t>Private Land </a:t>
            </a:r>
            <a:br>
              <a:rPr lang="en-US" sz="2400">
                <a:solidFill>
                  <a:srgbClr val="CBCC07"/>
                </a:solidFill>
                <a:latin typeface="Raleway Thin"/>
                <a:ea typeface="Raleway Thin"/>
                <a:cs typeface="Raleway Thin"/>
                <a:sym typeface="Raleway Thin"/>
              </a:rPr>
            </a:br>
            <a:r>
              <a:rPr lang="en-US" sz="2400">
                <a:solidFill>
                  <a:srgbClr val="CBCC07"/>
                </a:solidFill>
                <a:latin typeface="Raleway Thin"/>
                <a:ea typeface="Raleway Thin"/>
                <a:cs typeface="Raleway Thin"/>
                <a:sym typeface="Raleway Thin"/>
              </a:rPr>
              <a:t>Conservation Project </a:t>
            </a:r>
            <a:endParaRPr sz="2400">
              <a:solidFill>
                <a:srgbClr val="CBCC07"/>
              </a:solidFill>
              <a:latin typeface="Raleway Thin"/>
              <a:ea typeface="Raleway Thin"/>
              <a:cs typeface="Raleway Thin"/>
              <a:sym typeface="Raleway Thin"/>
            </a:endParaRPr>
          </a:p>
        </p:txBody>
      </p:sp>
      <p:sp>
        <p:nvSpPr>
          <p:cNvPr id="581" name="Google Shape;581;gacb07b9894_0_0"/>
          <p:cNvSpPr txBox="1"/>
          <p:nvPr/>
        </p:nvSpPr>
        <p:spPr>
          <a:xfrm>
            <a:off x="196050" y="2383975"/>
            <a:ext cx="9144000" cy="2808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15000"/>
              </a:lnSpc>
              <a:spcBef>
                <a:spcPts val="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Coordinated by ELO and Eurosite</a:t>
            </a:r>
            <a:endParaRPr b="0" i="0" sz="2000" u="none" cap="none" strike="noStrike">
              <a:solidFill>
                <a:srgbClr val="262626"/>
              </a:solidFill>
              <a:latin typeface="Raleway Thin"/>
              <a:ea typeface="Raleway Thin"/>
              <a:cs typeface="Raleway Thin"/>
              <a:sym typeface="Raleway Thin"/>
            </a:endParaRPr>
          </a:p>
          <a:p>
            <a:pPr indent="0" lvl="0" marL="457200" marR="0" rtl="0" algn="l">
              <a:lnSpc>
                <a:spcPct val="115000"/>
              </a:lnSpc>
              <a:spcBef>
                <a:spcPts val="0"/>
              </a:spcBef>
              <a:spcAft>
                <a:spcPts val="0"/>
              </a:spcAft>
              <a:buNone/>
            </a:pPr>
            <a:r>
              <a:rPr lang="en-US" sz="2000">
                <a:solidFill>
                  <a:srgbClr val="262626"/>
                </a:solidFill>
                <a:latin typeface="Raleway Thin"/>
                <a:ea typeface="Raleway Thin"/>
                <a:cs typeface="Raleway Thin"/>
                <a:sym typeface="Raleway Thin"/>
              </a:rPr>
              <a:t>= </a:t>
            </a:r>
            <a:r>
              <a:rPr b="0" i="0" lang="en-US" sz="2000" u="none" cap="none" strike="noStrike">
                <a:solidFill>
                  <a:srgbClr val="262626"/>
                </a:solidFill>
                <a:latin typeface="Raleway Thin"/>
                <a:ea typeface="Raleway Thin"/>
                <a:cs typeface="Raleway Thin"/>
                <a:sym typeface="Raleway Thin"/>
              </a:rPr>
              <a:t>“Conservation Landowners Coalition”</a:t>
            </a:r>
            <a:endParaRPr sz="2000">
              <a:solidFill>
                <a:srgbClr val="262626"/>
              </a:solidFill>
              <a:latin typeface="Raleway Thin"/>
              <a:ea typeface="Raleway Thin"/>
              <a:cs typeface="Raleway Thin"/>
              <a:sym typeface="Raleway Thin"/>
            </a:endParaRPr>
          </a:p>
          <a:p>
            <a:pPr indent="-317500" lvl="0" marL="457200" marR="0" rtl="0" algn="l">
              <a:lnSpc>
                <a:spcPct val="115000"/>
              </a:lnSpc>
              <a:spcBef>
                <a:spcPts val="0"/>
              </a:spcBef>
              <a:spcAft>
                <a:spcPts val="0"/>
              </a:spcAft>
              <a:buClr>
                <a:srgbClr val="267200"/>
              </a:buClr>
              <a:buSzPts val="1400"/>
              <a:buFont typeface="Raleway Thin"/>
              <a:buChar char="●"/>
            </a:pPr>
            <a:r>
              <a:rPr lang="en-US" sz="2000">
                <a:solidFill>
                  <a:srgbClr val="262626"/>
                </a:solidFill>
                <a:latin typeface="Raleway Thin"/>
                <a:ea typeface="Raleway Thin"/>
                <a:cs typeface="Raleway Thin"/>
                <a:sym typeface="Raleway Thin"/>
              </a:rPr>
              <a:t>Set up of the “</a:t>
            </a:r>
            <a:r>
              <a:rPr b="0" i="0" lang="en-US" sz="2000" u="none" cap="none" strike="noStrike">
                <a:solidFill>
                  <a:srgbClr val="262626"/>
                </a:solidFill>
                <a:latin typeface="Raleway Thin"/>
                <a:ea typeface="Raleway Thin"/>
                <a:cs typeface="Raleway Thin"/>
                <a:sym typeface="Raleway Thin"/>
              </a:rPr>
              <a:t>European private land conservation (PLC) secretariat</a:t>
            </a:r>
            <a:r>
              <a:rPr lang="en-US" sz="2000">
                <a:solidFill>
                  <a:srgbClr val="262626"/>
                </a:solidFill>
                <a:latin typeface="Raleway Thin"/>
                <a:ea typeface="Raleway Thin"/>
                <a:cs typeface="Raleway Thin"/>
                <a:sym typeface="Raleway Thin"/>
              </a:rPr>
              <a:t>”</a:t>
            </a:r>
            <a:endParaRPr b="0" i="0" sz="2000" u="none" cap="none" strike="noStrike">
              <a:solidFill>
                <a:srgbClr val="262626"/>
              </a:solidFill>
              <a:latin typeface="Raleway Thin"/>
              <a:ea typeface="Raleway Thin"/>
              <a:cs typeface="Raleway Thin"/>
              <a:sym typeface="Raleway Thin"/>
            </a:endParaRPr>
          </a:p>
          <a:p>
            <a:pPr indent="-317500" lvl="0" marL="457200" marR="0" rtl="0" algn="l">
              <a:lnSpc>
                <a:spcPct val="115000"/>
              </a:lnSpc>
              <a:spcBef>
                <a:spcPts val="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Supporting the networking among PLC organisations and individuals</a:t>
            </a:r>
            <a:endParaRPr b="0" i="0" sz="2000" u="none" cap="none" strike="noStrike">
              <a:solidFill>
                <a:srgbClr val="262626"/>
              </a:solidFill>
              <a:latin typeface="Raleway Thin"/>
              <a:ea typeface="Raleway Thin"/>
              <a:cs typeface="Raleway Thin"/>
              <a:sym typeface="Raleway Thin"/>
            </a:endParaRPr>
          </a:p>
          <a:p>
            <a:pPr indent="-317500" lvl="0" marL="457200" marR="0" rtl="0" algn="l">
              <a:lnSpc>
                <a:spcPct val="115000"/>
              </a:lnSpc>
              <a:spcBef>
                <a:spcPts val="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Expanding the use of PLC tools with emphasis on conservation easements</a:t>
            </a:r>
            <a:r>
              <a:rPr b="0" i="0" lang="en-US" sz="1100" u="none" cap="none" strike="noStrike">
                <a:solidFill>
                  <a:schemeClr val="dk1"/>
                </a:solidFill>
                <a:latin typeface="Raleway Thin"/>
                <a:ea typeface="Raleway Thin"/>
                <a:cs typeface="Raleway Thin"/>
                <a:sym typeface="Raleway Thin"/>
              </a:rPr>
              <a:t> </a:t>
            </a:r>
            <a:endParaRPr b="0" i="0" sz="2000" u="none" cap="none" strike="noStrike">
              <a:solidFill>
                <a:srgbClr val="262626"/>
              </a:solidFill>
              <a:latin typeface="Raleway Thin"/>
              <a:ea typeface="Raleway Thin"/>
              <a:cs typeface="Raleway Thin"/>
              <a:sym typeface="Raleway Thin"/>
            </a:endParaRPr>
          </a:p>
          <a:p>
            <a:pPr indent="-317500" lvl="0" marL="457200" marR="0" rtl="0" algn="l">
              <a:lnSpc>
                <a:spcPct val="115000"/>
              </a:lnSpc>
              <a:spcBef>
                <a:spcPts val="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Improving the financial incentives and funding for PLC in E</a:t>
            </a:r>
            <a:r>
              <a:rPr lang="en-US" sz="2000">
                <a:solidFill>
                  <a:srgbClr val="262626"/>
                </a:solidFill>
                <a:latin typeface="Raleway Thin"/>
                <a:ea typeface="Raleway Thin"/>
                <a:cs typeface="Raleway Thin"/>
                <a:sym typeface="Raleway Thin"/>
              </a:rPr>
              <a:t>urope</a:t>
            </a:r>
            <a:endParaRPr b="0" i="0" sz="2000" u="none" cap="none" strike="noStrike">
              <a:solidFill>
                <a:srgbClr val="262626"/>
              </a:solidFill>
              <a:latin typeface="Raleway Thin"/>
              <a:ea typeface="Raleway Thin"/>
              <a:cs typeface="Raleway Thin"/>
              <a:sym typeface="Raleway Thin"/>
            </a:endParaRPr>
          </a:p>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rgbClr val="262626"/>
              </a:solidFill>
              <a:latin typeface="Raleway Thin"/>
              <a:ea typeface="Raleway Thin"/>
              <a:cs typeface="Raleway Thin"/>
              <a:sym typeface="Raleway Thin"/>
            </a:endParaRPr>
          </a:p>
        </p:txBody>
      </p:sp>
      <p:grpSp>
        <p:nvGrpSpPr>
          <p:cNvPr id="582" name="Google Shape;582;gacb07b9894_0_0"/>
          <p:cNvGrpSpPr/>
          <p:nvPr/>
        </p:nvGrpSpPr>
        <p:grpSpPr>
          <a:xfrm>
            <a:off x="292946" y="0"/>
            <a:ext cx="4811554" cy="1076446"/>
            <a:chOff x="292946" y="0"/>
            <a:chExt cx="4811554" cy="1076446"/>
          </a:xfrm>
        </p:grpSpPr>
        <p:pic>
          <p:nvPicPr>
            <p:cNvPr descr="Une image contenant assiette&#10;&#10;Description générée automatiquement" id="583" name="Google Shape;583;gacb07b9894_0_0"/>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584" name="Google Shape;584;gacb07b9894_0_0"/>
            <p:cNvCxnSpPr/>
            <p:nvPr/>
          </p:nvCxnSpPr>
          <p:spPr>
            <a:xfrm>
              <a:off x="3886200" y="763929"/>
              <a:ext cx="1218300" cy="0"/>
            </a:xfrm>
            <a:prstGeom prst="straightConnector1">
              <a:avLst/>
            </a:prstGeom>
            <a:noFill/>
            <a:ln cap="flat" cmpd="sng" w="34925">
              <a:solidFill>
                <a:srgbClr val="CBCC07"/>
              </a:solidFill>
              <a:prstDash val="solid"/>
              <a:round/>
              <a:headEnd len="sm" w="sm" type="none"/>
              <a:tailEnd len="sm" w="sm" type="none"/>
            </a:ln>
          </p:spPr>
        </p:cxnSp>
        <p:sp>
          <p:nvSpPr>
            <p:cNvPr id="585" name="Google Shape;585;gacb07b9894_0_0"/>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
        <p:nvSpPr>
          <p:cNvPr id="586" name="Google Shape;586;gacb07b9894_0_0"/>
          <p:cNvSpPr txBox="1"/>
          <p:nvPr>
            <p:ph type="title"/>
          </p:nvPr>
        </p:nvSpPr>
        <p:spPr>
          <a:xfrm>
            <a:off x="379775" y="1525975"/>
            <a:ext cx="9479400" cy="858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u="sng">
                <a:solidFill>
                  <a:srgbClr val="CBCC07"/>
                </a:solidFill>
              </a:rPr>
              <a:t>Follow-up project:</a:t>
            </a:r>
            <a:r>
              <a:rPr lang="en-US" sz="2400">
                <a:solidFill>
                  <a:srgbClr val="CBCC07"/>
                </a:solidFill>
              </a:rPr>
              <a:t> </a:t>
            </a:r>
            <a:endParaRPr sz="2400">
              <a:solidFill>
                <a:srgbClr val="CBCC07"/>
              </a:solidFill>
            </a:endParaRPr>
          </a:p>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Life </a:t>
            </a:r>
            <a:r>
              <a:rPr b="1" lang="en-US" sz="2400">
                <a:solidFill>
                  <a:srgbClr val="CBCC07"/>
                </a:solidFill>
                <a:latin typeface="Raleway"/>
                <a:ea typeface="Raleway"/>
                <a:cs typeface="Raleway"/>
                <a:sym typeface="Raleway"/>
              </a:rPr>
              <a:t>ENPLC - European Networks </a:t>
            </a:r>
            <a:endParaRPr b="1" sz="2400">
              <a:solidFill>
                <a:srgbClr val="CBCC07"/>
              </a:solidFill>
              <a:latin typeface="Raleway"/>
              <a:ea typeface="Raleway"/>
              <a:cs typeface="Raleway"/>
              <a:sym typeface="Raleway"/>
            </a:endParaRPr>
          </a:p>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for Private Land Conservation</a:t>
            </a:r>
            <a:endParaRPr b="1" sz="2400">
              <a:solidFill>
                <a:srgbClr val="CBCC07"/>
              </a:solidFill>
              <a:latin typeface="Raleway"/>
              <a:ea typeface="Raleway"/>
              <a:cs typeface="Raleway"/>
              <a:sym typeface="Raleway"/>
            </a:endParaRPr>
          </a:p>
        </p:txBody>
      </p:sp>
      <p:pic>
        <p:nvPicPr>
          <p:cNvPr id="587" name="Google Shape;587;gacb07b9894_0_0"/>
          <p:cNvPicPr preferRelativeResize="0"/>
          <p:nvPr/>
        </p:nvPicPr>
        <p:blipFill>
          <a:blip r:embed="rId4">
            <a:alphaModFix/>
          </a:blip>
          <a:stretch>
            <a:fillRect/>
          </a:stretch>
        </p:blipFill>
        <p:spPr>
          <a:xfrm>
            <a:off x="5397952" y="1251200"/>
            <a:ext cx="3649751" cy="13205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5"/>
          <p:cNvSpPr/>
          <p:nvPr/>
        </p:nvSpPr>
        <p:spPr>
          <a:xfrm>
            <a:off x="1238491" y="1944548"/>
            <a:ext cx="375019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Thin"/>
                <a:ea typeface="Raleway Thin"/>
                <a:cs typeface="Raleway Thin"/>
                <a:sym typeface="Raleway Thin"/>
              </a:rPr>
              <a:t>Wildlife Estates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Thin"/>
                <a:ea typeface="Raleway Thin"/>
                <a:cs typeface="Raleway Thin"/>
                <a:sym typeface="Raleway Thin"/>
              </a:rPr>
              <a:t>Label</a:t>
            </a:r>
            <a:endParaRPr b="0" i="0" sz="3600" u="none" cap="none" strike="noStrike">
              <a:solidFill>
                <a:srgbClr val="000000"/>
              </a:solidFill>
              <a:latin typeface="Raleway Thin"/>
              <a:ea typeface="Raleway Thin"/>
              <a:cs typeface="Raleway Thin"/>
              <a:sym typeface="Raleway Thin"/>
            </a:endParaRPr>
          </a:p>
        </p:txBody>
      </p:sp>
      <p:grpSp>
        <p:nvGrpSpPr>
          <p:cNvPr id="593" name="Google Shape;593;p75"/>
          <p:cNvGrpSpPr/>
          <p:nvPr/>
        </p:nvGrpSpPr>
        <p:grpSpPr>
          <a:xfrm>
            <a:off x="292946" y="0"/>
            <a:ext cx="4811489" cy="1076446"/>
            <a:chOff x="292946" y="0"/>
            <a:chExt cx="4811489" cy="1076446"/>
          </a:xfrm>
        </p:grpSpPr>
        <p:pic>
          <p:nvPicPr>
            <p:cNvPr descr="Une image contenant assiette&#10;&#10;Description générée automatiquement" id="594" name="Google Shape;594;p75"/>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595" name="Google Shape;595;p75"/>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596" name="Google Shape;596;p75"/>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597" name="Google Shape;597;p75"/>
          <p:cNvPicPr preferRelativeResize="0"/>
          <p:nvPr/>
        </p:nvPicPr>
        <p:blipFill rotWithShape="1">
          <a:blip r:embed="rId4">
            <a:alphaModFix/>
          </a:blip>
          <a:srcRect b="0" l="0" r="0" t="0"/>
          <a:stretch/>
        </p:blipFill>
        <p:spPr>
          <a:xfrm>
            <a:off x="2992308" y="1222214"/>
            <a:ext cx="1355661" cy="722334"/>
          </a:xfrm>
          <a:prstGeom prst="rect">
            <a:avLst/>
          </a:prstGeom>
          <a:noFill/>
          <a:ln>
            <a:noFill/>
          </a:ln>
        </p:spPr>
      </p:pic>
      <p:pic>
        <p:nvPicPr>
          <p:cNvPr descr="Une image contenant extérieur, eau, herbe, animal&#10;&#10;Description générée automatiquement" id="598" name="Google Shape;598;p75"/>
          <p:cNvPicPr preferRelativeResize="0"/>
          <p:nvPr/>
        </p:nvPicPr>
        <p:blipFill rotWithShape="1">
          <a:blip r:embed="rId5">
            <a:alphaModFix/>
          </a:blip>
          <a:srcRect b="185" l="26015" r="26855" t="34"/>
          <a:stretch/>
        </p:blipFill>
        <p:spPr>
          <a:xfrm>
            <a:off x="5377384" y="1"/>
            <a:ext cx="3778491" cy="5143500"/>
          </a:xfrm>
          <a:prstGeom prst="rect">
            <a:avLst/>
          </a:prstGeom>
          <a:noFill/>
          <a:ln>
            <a:noFill/>
          </a:ln>
        </p:spPr>
      </p:pic>
      <p:pic>
        <p:nvPicPr>
          <p:cNvPr descr="Une image contenant extérieur, eau, herbe, animal&#10;&#10;Description générée automatiquement" id="599" name="Google Shape;599;p75"/>
          <p:cNvPicPr preferRelativeResize="0"/>
          <p:nvPr/>
        </p:nvPicPr>
        <p:blipFill rotWithShape="1">
          <a:blip r:embed="rId6">
            <a:alphaModFix/>
          </a:blip>
          <a:srcRect b="15648" l="1910" r="77263" t="11170"/>
          <a:stretch/>
        </p:blipFill>
        <p:spPr>
          <a:xfrm>
            <a:off x="0" y="1243641"/>
            <a:ext cx="1132701" cy="265621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19"/>
          <p:cNvPicPr preferRelativeResize="0"/>
          <p:nvPr/>
        </p:nvPicPr>
        <p:blipFill rotWithShape="1">
          <a:blip r:embed="rId3">
            <a:alphaModFix/>
          </a:blip>
          <a:srcRect b="0" l="0" r="0" t="0"/>
          <a:stretch/>
        </p:blipFill>
        <p:spPr>
          <a:xfrm>
            <a:off x="0" y="1159967"/>
            <a:ext cx="9144000" cy="4336429"/>
          </a:xfrm>
          <a:prstGeom prst="rect">
            <a:avLst/>
          </a:prstGeom>
          <a:noFill/>
          <a:ln>
            <a:noFill/>
          </a:ln>
        </p:spPr>
      </p:pic>
      <p:grpSp>
        <p:nvGrpSpPr>
          <p:cNvPr id="606" name="Google Shape;606;p19"/>
          <p:cNvGrpSpPr/>
          <p:nvPr/>
        </p:nvGrpSpPr>
        <p:grpSpPr>
          <a:xfrm>
            <a:off x="257320" y="0"/>
            <a:ext cx="4811489" cy="1076446"/>
            <a:chOff x="292946" y="0"/>
            <a:chExt cx="4811489" cy="1076446"/>
          </a:xfrm>
        </p:grpSpPr>
        <p:pic>
          <p:nvPicPr>
            <p:cNvPr descr="Une image contenant assiette&#10;&#10;Description générée automatiquement" id="607" name="Google Shape;607;p19"/>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608" name="Google Shape;608;p19"/>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609" name="Google Shape;609;p19"/>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20"/>
          <p:cNvSpPr txBox="1"/>
          <p:nvPr>
            <p:ph type="title"/>
          </p:nvPr>
        </p:nvSpPr>
        <p:spPr>
          <a:xfrm>
            <a:off x="5332020" y="448923"/>
            <a:ext cx="5023497"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000"/>
              <a:buFont typeface="Source Sans Pro"/>
              <a:buNone/>
            </a:pPr>
            <a:r>
              <a:rPr lang="en-US" sz="2400">
                <a:solidFill>
                  <a:srgbClr val="CBCC07"/>
                </a:solidFill>
                <a:latin typeface="Raleway Thin"/>
                <a:ea typeface="Raleway Thin"/>
                <a:cs typeface="Raleway Thin"/>
                <a:sym typeface="Raleway Thin"/>
              </a:rPr>
              <a:t>Wildlife Estates Plenary </a:t>
            </a:r>
            <a:br>
              <a:rPr lang="en-US" sz="2400">
                <a:solidFill>
                  <a:srgbClr val="CBCC07"/>
                </a:solidFill>
                <a:latin typeface="Raleway Thin"/>
                <a:ea typeface="Raleway Thin"/>
                <a:cs typeface="Raleway Thin"/>
                <a:sym typeface="Raleway Thin"/>
              </a:rPr>
            </a:br>
            <a:r>
              <a:rPr lang="en-US" sz="2400">
                <a:solidFill>
                  <a:srgbClr val="CBCC07"/>
                </a:solidFill>
                <a:latin typeface="Raleway Thin"/>
                <a:ea typeface="Raleway Thin"/>
                <a:cs typeface="Raleway Thin"/>
                <a:sym typeface="Raleway Thin"/>
              </a:rPr>
              <a:t>Session: </a:t>
            </a:r>
            <a:r>
              <a:rPr lang="en-US" sz="2400">
                <a:solidFill>
                  <a:srgbClr val="CBCC07"/>
                </a:solidFill>
              </a:rPr>
              <a:t>Wolfsburg</a:t>
            </a:r>
            <a:r>
              <a:rPr lang="en-US" sz="2400">
                <a:solidFill>
                  <a:srgbClr val="CBCC07"/>
                </a:solidFill>
                <a:latin typeface="Raleway Thin"/>
                <a:ea typeface="Raleway Thin"/>
                <a:cs typeface="Raleway Thin"/>
                <a:sym typeface="Raleway Thin"/>
              </a:rPr>
              <a:t> 20</a:t>
            </a:r>
            <a:r>
              <a:rPr lang="en-US" sz="2400">
                <a:solidFill>
                  <a:srgbClr val="CBCC07"/>
                </a:solidFill>
              </a:rPr>
              <a:t>20</a:t>
            </a:r>
            <a:r>
              <a:rPr lang="en-US" sz="2400">
                <a:solidFill>
                  <a:srgbClr val="CBCC07"/>
                </a:solidFill>
                <a:latin typeface="Raleway Thin"/>
                <a:ea typeface="Raleway Thin"/>
                <a:cs typeface="Raleway Thin"/>
                <a:sym typeface="Raleway Thin"/>
              </a:rPr>
              <a:t> </a:t>
            </a:r>
            <a:endParaRPr sz="2400">
              <a:solidFill>
                <a:srgbClr val="CBCC07"/>
              </a:solidFill>
              <a:latin typeface="Raleway Thin"/>
              <a:ea typeface="Raleway Thin"/>
              <a:cs typeface="Raleway Thin"/>
              <a:sym typeface="Raleway Thin"/>
            </a:endParaRPr>
          </a:p>
        </p:txBody>
      </p:sp>
      <p:pic>
        <p:nvPicPr>
          <p:cNvPr id="616" name="Google Shape;616;p20"/>
          <p:cNvPicPr preferRelativeResize="0"/>
          <p:nvPr/>
        </p:nvPicPr>
        <p:blipFill rotWithShape="1">
          <a:blip r:embed="rId3">
            <a:alphaModFix/>
          </a:blip>
          <a:srcRect b="0" l="0" r="0" t="0"/>
          <a:stretch/>
        </p:blipFill>
        <p:spPr>
          <a:xfrm>
            <a:off x="3892609" y="5832"/>
            <a:ext cx="1145028" cy="650376"/>
          </a:xfrm>
          <a:prstGeom prst="rect">
            <a:avLst/>
          </a:prstGeom>
          <a:noFill/>
          <a:ln>
            <a:noFill/>
          </a:ln>
        </p:spPr>
      </p:pic>
      <p:sp>
        <p:nvSpPr>
          <p:cNvPr id="617" name="Google Shape;617;p20"/>
          <p:cNvSpPr txBox="1"/>
          <p:nvPr/>
        </p:nvSpPr>
        <p:spPr>
          <a:xfrm>
            <a:off x="2431055" y="1762186"/>
            <a:ext cx="6104183" cy="2465430"/>
          </a:xfrm>
          <a:prstGeom prst="rect">
            <a:avLst/>
          </a:prstGeom>
          <a:noFill/>
          <a:ln>
            <a:noFill/>
          </a:ln>
        </p:spPr>
        <p:txBody>
          <a:bodyPr anchorCtr="0" anchor="t" bIns="45700" lIns="91425" spcFirstLastPara="1" rIns="91425" wrap="square" tIns="45700">
            <a:normAutofit/>
          </a:bodyPr>
          <a:lstStyle/>
          <a:p>
            <a:pPr indent="-152400" lvl="0" marL="228600" marR="0" rtl="0" algn="l">
              <a:lnSpc>
                <a:spcPct val="90000"/>
              </a:lnSpc>
              <a:spcBef>
                <a:spcPts val="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WE members met in Wolfsburg (Germany) in September for their annual meeting</a:t>
            </a:r>
            <a:endParaRPr b="0" i="0" sz="1400" u="none" cap="none" strike="noStrike">
              <a:solidFill>
                <a:srgbClr val="000000"/>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Presentation of updated data on the estates</a:t>
            </a:r>
            <a:endParaRPr b="0" i="0" sz="1400" u="none" cap="none" strike="noStrike">
              <a:solidFill>
                <a:srgbClr val="000000"/>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Now over 2.000.000 verified hectares </a:t>
            </a:r>
            <a:endParaRPr b="0" i="0" sz="1400" u="none" cap="none" strike="noStrike">
              <a:solidFill>
                <a:srgbClr val="000000"/>
              </a:solidFill>
              <a:latin typeface="Raleway Thin"/>
              <a:ea typeface="Raleway Thin"/>
              <a:cs typeface="Raleway Thin"/>
              <a:sym typeface="Raleway Thin"/>
            </a:endParaRPr>
          </a:p>
          <a:p>
            <a:pPr indent="-152400" lvl="0" marL="228600" marR="0" rtl="0" algn="l">
              <a:lnSpc>
                <a:spcPct val="90000"/>
              </a:lnSpc>
              <a:spcBef>
                <a:spcPts val="1800"/>
              </a:spcBef>
              <a:spcAft>
                <a:spcPts val="0"/>
              </a:spcAft>
              <a:buClr>
                <a:srgbClr val="267200"/>
              </a:buClr>
              <a:buSzPts val="1400"/>
              <a:buFont typeface="Raleway Thin"/>
              <a:buChar char="●"/>
            </a:pPr>
            <a:r>
              <a:rPr b="0" i="0" lang="en-US" sz="2000" u="none" cap="none" strike="noStrike">
                <a:solidFill>
                  <a:srgbClr val="262626"/>
                </a:solidFill>
                <a:latin typeface="Raleway Thin"/>
                <a:ea typeface="Raleway Thin"/>
                <a:cs typeface="Raleway Thin"/>
                <a:sym typeface="Raleway Thin"/>
              </a:rPr>
              <a:t>Future methodology improvements regarding the Green Deal</a:t>
            </a:r>
            <a:endParaRPr b="0" i="0" sz="2000" u="none" cap="none" strike="noStrike">
              <a:solidFill>
                <a:srgbClr val="262626"/>
              </a:solidFill>
              <a:latin typeface="Raleway Thin"/>
              <a:ea typeface="Raleway Thin"/>
              <a:cs typeface="Raleway Thin"/>
              <a:sym typeface="Raleway Thin"/>
            </a:endParaRPr>
          </a:p>
          <a:p>
            <a:pPr indent="-63500" lvl="0" marL="228600" marR="0" rtl="0" algn="l">
              <a:lnSpc>
                <a:spcPct val="90000"/>
              </a:lnSpc>
              <a:spcBef>
                <a:spcPts val="1800"/>
              </a:spcBef>
              <a:spcAft>
                <a:spcPts val="0"/>
              </a:spcAft>
              <a:buClr>
                <a:srgbClr val="267200"/>
              </a:buClr>
              <a:buSzPts val="2600"/>
              <a:buFont typeface="Noto Sans Symbols"/>
              <a:buNone/>
            </a:pPr>
            <a:r>
              <a:t/>
            </a:r>
            <a:endParaRPr b="0" i="0" sz="2000" u="none" cap="none" strike="noStrike">
              <a:solidFill>
                <a:srgbClr val="262626"/>
              </a:solidFill>
              <a:latin typeface="Raleway Thin"/>
              <a:ea typeface="Raleway Thin"/>
              <a:cs typeface="Raleway Thin"/>
              <a:sym typeface="Raleway Thin"/>
            </a:endParaRPr>
          </a:p>
        </p:txBody>
      </p:sp>
      <p:pic>
        <p:nvPicPr>
          <p:cNvPr id="618" name="Google Shape;618;p20"/>
          <p:cNvPicPr preferRelativeResize="0"/>
          <p:nvPr/>
        </p:nvPicPr>
        <p:blipFill rotWithShape="1">
          <a:blip r:embed="rId4">
            <a:alphaModFix/>
          </a:blip>
          <a:srcRect b="-1517" l="11670" r="5733" t="1094"/>
          <a:stretch/>
        </p:blipFill>
        <p:spPr>
          <a:xfrm>
            <a:off x="0" y="1278685"/>
            <a:ext cx="2224149" cy="3931563"/>
          </a:xfrm>
          <a:prstGeom prst="rect">
            <a:avLst/>
          </a:prstGeom>
          <a:noFill/>
          <a:ln>
            <a:noFill/>
          </a:ln>
        </p:spPr>
      </p:pic>
      <p:grpSp>
        <p:nvGrpSpPr>
          <p:cNvPr id="619" name="Google Shape;619;p20"/>
          <p:cNvGrpSpPr/>
          <p:nvPr/>
        </p:nvGrpSpPr>
        <p:grpSpPr>
          <a:xfrm>
            <a:off x="292946" y="0"/>
            <a:ext cx="4811489" cy="1076446"/>
            <a:chOff x="292946" y="0"/>
            <a:chExt cx="4811489" cy="1076446"/>
          </a:xfrm>
        </p:grpSpPr>
        <p:pic>
          <p:nvPicPr>
            <p:cNvPr descr="Une image contenant assiette&#10;&#10;Description générée automatiquement" id="620" name="Google Shape;620;p20"/>
            <p:cNvPicPr preferRelativeResize="0"/>
            <p:nvPr/>
          </p:nvPicPr>
          <p:blipFill rotWithShape="1">
            <a:blip r:embed="rId5">
              <a:alphaModFix/>
            </a:blip>
            <a:srcRect b="0" l="0" r="0" t="0"/>
            <a:stretch/>
          </p:blipFill>
          <p:spPr>
            <a:xfrm>
              <a:off x="292946" y="0"/>
              <a:ext cx="1669946" cy="1076446"/>
            </a:xfrm>
            <a:prstGeom prst="rect">
              <a:avLst/>
            </a:prstGeom>
            <a:noFill/>
            <a:ln>
              <a:noFill/>
            </a:ln>
          </p:spPr>
        </p:pic>
        <p:cxnSp>
          <p:nvCxnSpPr>
            <p:cNvPr id="621" name="Google Shape;621;p20"/>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622" name="Google Shape;622;p20"/>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21"/>
          <p:cNvSpPr txBox="1"/>
          <p:nvPr/>
        </p:nvSpPr>
        <p:spPr>
          <a:xfrm>
            <a:off x="5104435" y="1426252"/>
            <a:ext cx="3536174" cy="3268325"/>
          </a:xfrm>
          <a:prstGeom prst="rect">
            <a:avLst/>
          </a:prstGeom>
          <a:noFill/>
          <a:ln>
            <a:noFill/>
          </a:ln>
        </p:spPr>
        <p:txBody>
          <a:bodyPr anchorCtr="0" anchor="t" bIns="45700" lIns="91425" spcFirstLastPara="1" rIns="91425" wrap="square" tIns="45700">
            <a:noAutofit/>
          </a:bodyPr>
          <a:lstStyle/>
          <a:p>
            <a:pPr indent="-298820" lvl="0" marL="342000" marR="0" rtl="0" algn="l">
              <a:lnSpc>
                <a:spcPct val="143750"/>
              </a:lnSpc>
              <a:spcBef>
                <a:spcPts val="0"/>
              </a:spcBef>
              <a:spcAft>
                <a:spcPts val="0"/>
              </a:spcAft>
              <a:buClr>
                <a:srgbClr val="267200"/>
              </a:buClr>
              <a:buSzPts val="1400"/>
              <a:buFont typeface="Raleway Thin"/>
              <a:buChar char="●"/>
            </a:pPr>
            <a:r>
              <a:rPr b="0" i="0" lang="en-US" sz="1600" u="none" cap="none" strike="noStrike">
                <a:solidFill>
                  <a:srgbClr val="262626"/>
                </a:solidFill>
                <a:latin typeface="Raleway Thin"/>
                <a:ea typeface="Raleway Thin"/>
                <a:cs typeface="Raleway Thin"/>
                <a:sym typeface="Raleway Thin"/>
              </a:rPr>
              <a:t>60% fall partly or wholly in Natura 2000</a:t>
            </a:r>
            <a:endParaRPr b="0" i="0" sz="1400" u="none" cap="none" strike="noStrike">
              <a:solidFill>
                <a:srgbClr val="000000"/>
              </a:solidFill>
              <a:latin typeface="Raleway Thin"/>
              <a:ea typeface="Raleway Thin"/>
              <a:cs typeface="Raleway Thin"/>
              <a:sym typeface="Raleway Thin"/>
            </a:endParaRPr>
          </a:p>
          <a:p>
            <a:pPr indent="-298820" lvl="0" marL="342000" marR="0" rtl="0" algn="l">
              <a:lnSpc>
                <a:spcPct val="143750"/>
              </a:lnSpc>
              <a:spcBef>
                <a:spcPts val="1800"/>
              </a:spcBef>
              <a:spcAft>
                <a:spcPts val="0"/>
              </a:spcAft>
              <a:buClr>
                <a:srgbClr val="267200"/>
              </a:buClr>
              <a:buSzPts val="1400"/>
              <a:buFont typeface="Raleway Thin"/>
              <a:buChar char="●"/>
            </a:pPr>
            <a:r>
              <a:rPr b="0" i="0" lang="en-US" sz="1600" u="none" cap="none" strike="noStrike">
                <a:solidFill>
                  <a:srgbClr val="262626"/>
                </a:solidFill>
                <a:latin typeface="Raleway Thin"/>
                <a:ea typeface="Raleway Thin"/>
                <a:cs typeface="Raleway Thin"/>
                <a:sym typeface="Raleway Thin"/>
              </a:rPr>
              <a:t>724.500 ha (≈ 41% of the total area of WE) fall under the Natura 2000 Network of which 377.800 ha (≈ 22% of the total area of WE) are WE which are wholly Natura 2000.</a:t>
            </a:r>
            <a:endParaRPr b="0" i="0" sz="1400" u="none" cap="none" strike="noStrike">
              <a:solidFill>
                <a:srgbClr val="000000"/>
              </a:solidFill>
              <a:latin typeface="Raleway Thin"/>
              <a:ea typeface="Raleway Thin"/>
              <a:cs typeface="Raleway Thin"/>
              <a:sym typeface="Raleway Thin"/>
            </a:endParaRPr>
          </a:p>
          <a:p>
            <a:pPr indent="-193410" lvl="0" marL="342000" marR="0" rtl="0" algn="l">
              <a:lnSpc>
                <a:spcPct val="127777"/>
              </a:lnSpc>
              <a:spcBef>
                <a:spcPts val="1800"/>
              </a:spcBef>
              <a:spcAft>
                <a:spcPts val="0"/>
              </a:spcAft>
              <a:buClr>
                <a:srgbClr val="267200"/>
              </a:buClr>
              <a:buSzPts val="2340"/>
              <a:buFont typeface="Source Sans Pro"/>
              <a:buNone/>
            </a:pPr>
            <a:r>
              <a:t/>
            </a:r>
            <a:endParaRPr b="0" i="0" sz="1800" u="none" cap="none" strike="noStrike">
              <a:solidFill>
                <a:srgbClr val="262626"/>
              </a:solidFill>
              <a:latin typeface="Raleway Thin"/>
              <a:ea typeface="Raleway Thin"/>
              <a:cs typeface="Raleway Thin"/>
              <a:sym typeface="Raleway Thin"/>
            </a:endParaRPr>
          </a:p>
        </p:txBody>
      </p:sp>
      <p:sp>
        <p:nvSpPr>
          <p:cNvPr id="629" name="Google Shape;629;p21"/>
          <p:cNvSpPr txBox="1"/>
          <p:nvPr/>
        </p:nvSpPr>
        <p:spPr>
          <a:xfrm>
            <a:off x="5332020" y="448923"/>
            <a:ext cx="5023497" cy="4819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267200"/>
              </a:buClr>
              <a:buSzPts val="2000"/>
              <a:buFont typeface="Arial"/>
              <a:buNone/>
            </a:pPr>
            <a:r>
              <a:rPr b="0" i="0" lang="en-US" sz="2400" u="none" cap="none" strike="noStrike">
                <a:solidFill>
                  <a:srgbClr val="CBCC07"/>
                </a:solidFill>
                <a:latin typeface="Raleway Thin"/>
                <a:ea typeface="Raleway Thin"/>
                <a:cs typeface="Raleway Thin"/>
                <a:sym typeface="Raleway Thin"/>
              </a:rPr>
              <a:t>Natura 2000 coverage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67200"/>
              </a:buClr>
              <a:buSzPts val="2000"/>
              <a:buFont typeface="Arial"/>
              <a:buNone/>
            </a:pPr>
            <a:r>
              <a:rPr b="0" i="0" lang="en-US" sz="2400" u="none" cap="none" strike="noStrike">
                <a:solidFill>
                  <a:srgbClr val="CBCC07"/>
                </a:solidFill>
                <a:latin typeface="Raleway Thin"/>
                <a:ea typeface="Raleway Thin"/>
                <a:cs typeface="Raleway Thin"/>
                <a:sym typeface="Raleway Thin"/>
              </a:rPr>
              <a:t>of Wildlife Estates</a:t>
            </a:r>
            <a:endParaRPr b="0" i="0" sz="1400" u="none" cap="none" strike="noStrike">
              <a:solidFill>
                <a:srgbClr val="000000"/>
              </a:solidFill>
              <a:latin typeface="Arial"/>
              <a:ea typeface="Arial"/>
              <a:cs typeface="Arial"/>
              <a:sym typeface="Arial"/>
            </a:endParaRPr>
          </a:p>
        </p:txBody>
      </p:sp>
      <p:pic>
        <p:nvPicPr>
          <p:cNvPr id="630" name="Google Shape;630;p21"/>
          <p:cNvPicPr preferRelativeResize="0"/>
          <p:nvPr/>
        </p:nvPicPr>
        <p:blipFill rotWithShape="1">
          <a:blip r:embed="rId3">
            <a:alphaModFix/>
          </a:blip>
          <a:srcRect b="0" l="0" r="0" t="0"/>
          <a:stretch/>
        </p:blipFill>
        <p:spPr>
          <a:xfrm>
            <a:off x="3892609" y="5832"/>
            <a:ext cx="1145028" cy="650376"/>
          </a:xfrm>
          <a:prstGeom prst="rect">
            <a:avLst/>
          </a:prstGeom>
          <a:noFill/>
          <a:ln>
            <a:noFill/>
          </a:ln>
        </p:spPr>
      </p:pic>
      <p:grpSp>
        <p:nvGrpSpPr>
          <p:cNvPr id="631" name="Google Shape;631;p21"/>
          <p:cNvGrpSpPr/>
          <p:nvPr/>
        </p:nvGrpSpPr>
        <p:grpSpPr>
          <a:xfrm>
            <a:off x="292946" y="0"/>
            <a:ext cx="4811489" cy="1076446"/>
            <a:chOff x="292946" y="0"/>
            <a:chExt cx="4811489" cy="1076446"/>
          </a:xfrm>
        </p:grpSpPr>
        <p:pic>
          <p:nvPicPr>
            <p:cNvPr descr="Une image contenant assiette&#10;&#10;Description générée automatiquement" id="632" name="Google Shape;632;p21"/>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633" name="Google Shape;633;p21"/>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634" name="Google Shape;634;p21"/>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635" name="Google Shape;635;p21"/>
          <p:cNvPicPr preferRelativeResize="0"/>
          <p:nvPr/>
        </p:nvPicPr>
        <p:blipFill rotWithShape="1">
          <a:blip r:embed="rId5">
            <a:alphaModFix/>
          </a:blip>
          <a:srcRect b="20759" l="12032" r="8951" t="1370"/>
          <a:stretch/>
        </p:blipFill>
        <p:spPr>
          <a:xfrm>
            <a:off x="630275" y="1673001"/>
            <a:ext cx="3198151" cy="29295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22"/>
          <p:cNvSpPr txBox="1"/>
          <p:nvPr/>
        </p:nvSpPr>
        <p:spPr>
          <a:xfrm>
            <a:off x="0" y="1704083"/>
            <a:ext cx="9144000" cy="2298962"/>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Source Sans Pro"/>
              <a:buNone/>
            </a:pPr>
            <a:r>
              <a:rPr b="0" i="0" lang="en-US" sz="2400" u="none" cap="none" strike="noStrike">
                <a:solidFill>
                  <a:schemeClr val="dk1"/>
                </a:solidFill>
                <a:latin typeface="Raleway Thin"/>
                <a:ea typeface="Raleway Thin"/>
                <a:cs typeface="Raleway Thin"/>
                <a:sym typeface="Raleway Thin"/>
              </a:rPr>
              <a:t>In the coming 2-4 years, </a:t>
            </a:r>
            <a:endParaRPr b="0" i="0" sz="1400" u="none" cap="none" strike="noStrike">
              <a:solidFill>
                <a:srgbClr val="000000"/>
              </a:solidFill>
              <a:latin typeface="Raleway Thin"/>
              <a:ea typeface="Raleway Thin"/>
              <a:cs typeface="Raleway Thin"/>
              <a:sym typeface="Raleway Thin"/>
            </a:endParaRPr>
          </a:p>
          <a:p>
            <a:pPr indent="0" lvl="0" marL="0" marR="0" rtl="0" algn="ctr">
              <a:lnSpc>
                <a:spcPct val="100000"/>
              </a:lnSpc>
              <a:spcBef>
                <a:spcPts val="0"/>
              </a:spcBef>
              <a:spcAft>
                <a:spcPts val="0"/>
              </a:spcAft>
              <a:buClr>
                <a:schemeClr val="dk1"/>
              </a:buClr>
              <a:buSzPts val="2400"/>
              <a:buFont typeface="Source Sans Pro"/>
              <a:buNone/>
            </a:pPr>
            <a:r>
              <a:rPr b="0" i="0" lang="en-US" sz="2400" u="none" cap="none" strike="noStrike">
                <a:solidFill>
                  <a:schemeClr val="dk1"/>
                </a:solidFill>
                <a:latin typeface="Raleway Thin"/>
                <a:ea typeface="Raleway Thin"/>
                <a:cs typeface="Raleway Thin"/>
                <a:sym typeface="Raleway Thin"/>
              </a:rPr>
              <a:t>ELO predicts</a:t>
            </a:r>
            <a:endParaRPr b="0" i="0" sz="1400" u="none" cap="none" strike="noStrike">
              <a:solidFill>
                <a:srgbClr val="000000"/>
              </a:solidFill>
              <a:latin typeface="Raleway Thin"/>
              <a:ea typeface="Raleway Thin"/>
              <a:cs typeface="Raleway Thin"/>
              <a:sym typeface="Raleway Thin"/>
            </a:endParaRPr>
          </a:p>
          <a:p>
            <a:pPr indent="0" lvl="0" marL="0" marR="0" rtl="0" algn="ctr">
              <a:lnSpc>
                <a:spcPct val="100000"/>
              </a:lnSpc>
              <a:spcBef>
                <a:spcPts val="0"/>
              </a:spcBef>
              <a:spcAft>
                <a:spcPts val="0"/>
              </a:spcAft>
              <a:buClr>
                <a:srgbClr val="267200"/>
              </a:buClr>
              <a:buSzPts val="2400"/>
              <a:buFont typeface="Source Sans Pro"/>
              <a:buNone/>
            </a:pPr>
            <a:r>
              <a:t/>
            </a:r>
            <a:endParaRPr b="0" i="0" sz="2400" u="none" cap="none" strike="noStrike">
              <a:solidFill>
                <a:schemeClr val="dk1"/>
              </a:solidFill>
              <a:latin typeface="Raleway Thin"/>
              <a:ea typeface="Raleway Thin"/>
              <a:cs typeface="Raleway Thin"/>
              <a:sym typeface="Raleway Thin"/>
            </a:endParaRPr>
          </a:p>
          <a:p>
            <a:pPr indent="0" lvl="0" marL="0" marR="0" rtl="0" algn="ctr">
              <a:lnSpc>
                <a:spcPct val="100000"/>
              </a:lnSpc>
              <a:spcBef>
                <a:spcPts val="0"/>
              </a:spcBef>
              <a:spcAft>
                <a:spcPts val="0"/>
              </a:spcAft>
              <a:buClr>
                <a:srgbClr val="267200"/>
              </a:buClr>
              <a:buSzPts val="3200"/>
              <a:buFont typeface="Source Sans Pro"/>
              <a:buNone/>
            </a:pPr>
            <a:r>
              <a:rPr b="0" i="0" lang="en-US" sz="3200" u="none" cap="none" strike="noStrike">
                <a:solidFill>
                  <a:srgbClr val="267200"/>
                </a:solidFill>
                <a:latin typeface="Raleway Thin"/>
                <a:ea typeface="Raleway Thin"/>
                <a:cs typeface="Raleway Thin"/>
                <a:sym typeface="Raleway Thin"/>
              </a:rPr>
              <a:t>2 to 3 million hectares</a:t>
            </a:r>
            <a:endParaRPr b="0" i="0" sz="1400" u="none" cap="none" strike="noStrike">
              <a:solidFill>
                <a:srgbClr val="000000"/>
              </a:solidFill>
              <a:latin typeface="Raleway Thin"/>
              <a:ea typeface="Raleway Thin"/>
              <a:cs typeface="Raleway Thin"/>
              <a:sym typeface="Raleway Thin"/>
            </a:endParaRPr>
          </a:p>
          <a:p>
            <a:pPr indent="0" lvl="0" marL="0" marR="0" rtl="0" algn="ctr">
              <a:lnSpc>
                <a:spcPct val="100000"/>
              </a:lnSpc>
              <a:spcBef>
                <a:spcPts val="0"/>
              </a:spcBef>
              <a:spcAft>
                <a:spcPts val="0"/>
              </a:spcAft>
              <a:buClr>
                <a:srgbClr val="267200"/>
              </a:buClr>
              <a:buSzPts val="2400"/>
              <a:buFont typeface="Source Sans Pro"/>
              <a:buNone/>
            </a:pPr>
            <a:r>
              <a:t/>
            </a:r>
            <a:endParaRPr b="0" i="0" sz="2400" u="none" cap="none" strike="noStrike">
              <a:solidFill>
                <a:schemeClr val="dk1"/>
              </a:solidFill>
              <a:latin typeface="Raleway Thin"/>
              <a:ea typeface="Raleway Thin"/>
              <a:cs typeface="Raleway Thin"/>
              <a:sym typeface="Raleway Thin"/>
            </a:endParaRPr>
          </a:p>
          <a:p>
            <a:pPr indent="0" lvl="0" marL="0" marR="0" rtl="0" algn="ctr">
              <a:lnSpc>
                <a:spcPct val="100000"/>
              </a:lnSpc>
              <a:spcBef>
                <a:spcPts val="0"/>
              </a:spcBef>
              <a:spcAft>
                <a:spcPts val="0"/>
              </a:spcAft>
              <a:buClr>
                <a:schemeClr val="dk1"/>
              </a:buClr>
              <a:buSzPts val="2400"/>
              <a:buFont typeface="Source Sans Pro"/>
              <a:buNone/>
            </a:pPr>
            <a:r>
              <a:rPr b="0" i="0" lang="en-US" sz="2400" u="none" cap="none" strike="noStrike">
                <a:solidFill>
                  <a:schemeClr val="dk1"/>
                </a:solidFill>
                <a:latin typeface="Raleway Thin"/>
                <a:ea typeface="Raleway Thin"/>
                <a:cs typeface="Raleway Thin"/>
                <a:sym typeface="Raleway Thin"/>
              </a:rPr>
              <a:t>will receive WE certification</a:t>
            </a:r>
            <a:endParaRPr b="0" i="0" sz="1400" u="none" cap="none" strike="noStrike">
              <a:solidFill>
                <a:srgbClr val="000000"/>
              </a:solidFill>
              <a:latin typeface="Raleway Thin"/>
              <a:ea typeface="Raleway Thin"/>
              <a:cs typeface="Raleway Thin"/>
              <a:sym typeface="Raleway Thin"/>
            </a:endParaRPr>
          </a:p>
        </p:txBody>
      </p:sp>
      <p:pic>
        <p:nvPicPr>
          <p:cNvPr id="642" name="Google Shape;642;p22"/>
          <p:cNvPicPr preferRelativeResize="0"/>
          <p:nvPr/>
        </p:nvPicPr>
        <p:blipFill rotWithShape="1">
          <a:blip r:embed="rId3">
            <a:alphaModFix/>
          </a:blip>
          <a:srcRect b="4024" l="19948" r="39780" t="1077"/>
          <a:stretch/>
        </p:blipFill>
        <p:spPr>
          <a:xfrm>
            <a:off x="-11875" y="1152330"/>
            <a:ext cx="2037659" cy="4003045"/>
          </a:xfrm>
          <a:prstGeom prst="rect">
            <a:avLst/>
          </a:prstGeom>
          <a:noFill/>
          <a:ln>
            <a:noFill/>
          </a:ln>
        </p:spPr>
      </p:pic>
      <p:pic>
        <p:nvPicPr>
          <p:cNvPr id="643" name="Google Shape;643;p22"/>
          <p:cNvPicPr preferRelativeResize="0"/>
          <p:nvPr/>
        </p:nvPicPr>
        <p:blipFill rotWithShape="1">
          <a:blip r:embed="rId4">
            <a:alphaModFix/>
          </a:blip>
          <a:srcRect b="451" l="37737" r="21701" t="2691"/>
          <a:stretch/>
        </p:blipFill>
        <p:spPr>
          <a:xfrm>
            <a:off x="7118216" y="1152330"/>
            <a:ext cx="2037659" cy="4003045"/>
          </a:xfrm>
          <a:prstGeom prst="rect">
            <a:avLst/>
          </a:prstGeom>
          <a:noFill/>
          <a:ln>
            <a:noFill/>
          </a:ln>
        </p:spPr>
      </p:pic>
      <p:sp>
        <p:nvSpPr>
          <p:cNvPr id="644" name="Google Shape;644;p22"/>
          <p:cNvSpPr txBox="1"/>
          <p:nvPr/>
        </p:nvSpPr>
        <p:spPr>
          <a:xfrm>
            <a:off x="5332020" y="448923"/>
            <a:ext cx="5023497" cy="4819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267200"/>
              </a:buClr>
              <a:buSzPts val="2000"/>
              <a:buFont typeface="Arial"/>
              <a:buNone/>
            </a:pPr>
            <a:r>
              <a:rPr b="0" i="0" lang="en-US" sz="2400" u="none" cap="none" strike="noStrike">
                <a:solidFill>
                  <a:srgbClr val="CBCC07"/>
                </a:solidFill>
                <a:latin typeface="Raleway Thin"/>
                <a:ea typeface="Raleway Thin"/>
                <a:cs typeface="Raleway Thin"/>
                <a:sym typeface="Raleway Thin"/>
              </a:rPr>
              <a:t>Wildlife Estates: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67200"/>
              </a:buClr>
              <a:buSzPts val="2000"/>
              <a:buFont typeface="Arial"/>
              <a:buNone/>
            </a:pPr>
            <a:r>
              <a:rPr b="0" i="0" lang="en-US" sz="2400" u="none" cap="none" strike="noStrike">
                <a:solidFill>
                  <a:srgbClr val="CBCC07"/>
                </a:solidFill>
                <a:latin typeface="Raleway Thin"/>
                <a:ea typeface="Raleway Thin"/>
                <a:cs typeface="Raleway Thin"/>
                <a:sym typeface="Raleway Thin"/>
              </a:rPr>
              <a:t>Expected growth</a:t>
            </a:r>
            <a:endParaRPr b="0" i="0" sz="1400" u="none" cap="none" strike="noStrike">
              <a:solidFill>
                <a:srgbClr val="000000"/>
              </a:solidFill>
              <a:latin typeface="Arial"/>
              <a:ea typeface="Arial"/>
              <a:cs typeface="Arial"/>
              <a:sym typeface="Arial"/>
            </a:endParaRPr>
          </a:p>
        </p:txBody>
      </p:sp>
      <p:pic>
        <p:nvPicPr>
          <p:cNvPr id="645" name="Google Shape;645;p22"/>
          <p:cNvPicPr preferRelativeResize="0"/>
          <p:nvPr/>
        </p:nvPicPr>
        <p:blipFill rotWithShape="1">
          <a:blip r:embed="rId5">
            <a:alphaModFix/>
          </a:blip>
          <a:srcRect b="0" l="0" r="0" t="0"/>
          <a:stretch/>
        </p:blipFill>
        <p:spPr>
          <a:xfrm>
            <a:off x="3892609" y="5832"/>
            <a:ext cx="1145028" cy="650376"/>
          </a:xfrm>
          <a:prstGeom prst="rect">
            <a:avLst/>
          </a:prstGeom>
          <a:noFill/>
          <a:ln>
            <a:noFill/>
          </a:ln>
        </p:spPr>
      </p:pic>
      <p:grpSp>
        <p:nvGrpSpPr>
          <p:cNvPr id="646" name="Google Shape;646;p22"/>
          <p:cNvGrpSpPr/>
          <p:nvPr/>
        </p:nvGrpSpPr>
        <p:grpSpPr>
          <a:xfrm>
            <a:off x="292946" y="0"/>
            <a:ext cx="4811489" cy="1076446"/>
            <a:chOff x="292946" y="0"/>
            <a:chExt cx="4811489" cy="1076446"/>
          </a:xfrm>
        </p:grpSpPr>
        <p:pic>
          <p:nvPicPr>
            <p:cNvPr descr="Une image contenant assiette&#10;&#10;Description générée automatiquement" id="647" name="Google Shape;647;p22"/>
            <p:cNvPicPr preferRelativeResize="0"/>
            <p:nvPr/>
          </p:nvPicPr>
          <p:blipFill rotWithShape="1">
            <a:blip r:embed="rId6">
              <a:alphaModFix/>
            </a:blip>
            <a:srcRect b="0" l="0" r="0" t="0"/>
            <a:stretch/>
          </p:blipFill>
          <p:spPr>
            <a:xfrm>
              <a:off x="292946" y="0"/>
              <a:ext cx="1669946" cy="1076446"/>
            </a:xfrm>
            <a:prstGeom prst="rect">
              <a:avLst/>
            </a:prstGeom>
            <a:noFill/>
            <a:ln>
              <a:noFill/>
            </a:ln>
          </p:spPr>
        </p:pic>
        <p:cxnSp>
          <p:nvCxnSpPr>
            <p:cNvPr id="648" name="Google Shape;648;p22"/>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649" name="Google Shape;649;p22"/>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103b580eb55_3_160"/>
          <p:cNvSpPr txBox="1"/>
          <p:nvPr>
            <p:ph type="title"/>
          </p:nvPr>
        </p:nvSpPr>
        <p:spPr>
          <a:xfrm>
            <a:off x="4969150" y="413900"/>
            <a:ext cx="4068900" cy="535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lang="en-US" sz="2400">
                <a:solidFill>
                  <a:srgbClr val="CBCC07"/>
                </a:solidFill>
              </a:rPr>
              <a:t>Climate</a:t>
            </a:r>
            <a:r>
              <a:rPr lang="en-US" sz="2400">
                <a:solidFill>
                  <a:srgbClr val="CBCC07"/>
                </a:solidFill>
              </a:rPr>
              <a:t> change</a:t>
            </a:r>
            <a:endParaRPr sz="2400">
              <a:solidFill>
                <a:srgbClr val="CBCC07"/>
              </a:solidFill>
            </a:endParaRPr>
          </a:p>
        </p:txBody>
      </p:sp>
      <p:grpSp>
        <p:nvGrpSpPr>
          <p:cNvPr id="113" name="Google Shape;113;g103b580eb55_3_160"/>
          <p:cNvGrpSpPr/>
          <p:nvPr/>
        </p:nvGrpSpPr>
        <p:grpSpPr>
          <a:xfrm>
            <a:off x="292947" y="0"/>
            <a:ext cx="4281329" cy="1076446"/>
            <a:chOff x="292946" y="0"/>
            <a:chExt cx="4281329" cy="1076446"/>
          </a:xfrm>
        </p:grpSpPr>
        <p:pic>
          <p:nvPicPr>
            <p:cNvPr descr="Une image contenant assiette&#10;&#10;Description générée automatiquement" id="114" name="Google Shape;114;g103b580eb55_3_160"/>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115" name="Google Shape;115;g103b580eb55_3_160"/>
            <p:cNvCxnSpPr/>
            <p:nvPr/>
          </p:nvCxnSpPr>
          <p:spPr>
            <a:xfrm flipH="1" rot="10800000">
              <a:off x="2104675" y="781400"/>
              <a:ext cx="2469600" cy="8400"/>
            </a:xfrm>
            <a:prstGeom prst="straightConnector1">
              <a:avLst/>
            </a:prstGeom>
            <a:noFill/>
            <a:ln cap="flat" cmpd="sng" w="34925">
              <a:solidFill>
                <a:srgbClr val="CBCC07"/>
              </a:solidFill>
              <a:prstDash val="solid"/>
              <a:round/>
              <a:headEnd len="sm" w="sm" type="none"/>
              <a:tailEnd len="sm" w="sm" type="none"/>
            </a:ln>
          </p:spPr>
        </p:cxnSp>
      </p:grpSp>
      <p:sp>
        <p:nvSpPr>
          <p:cNvPr id="116" name="Google Shape;116;g103b580eb55_3_160"/>
          <p:cNvSpPr txBox="1"/>
          <p:nvPr>
            <p:ph idx="1" type="body"/>
          </p:nvPr>
        </p:nvSpPr>
        <p:spPr>
          <a:xfrm>
            <a:off x="2461700" y="1433425"/>
            <a:ext cx="6555900" cy="3368100"/>
          </a:xfrm>
          <a:prstGeom prst="rect">
            <a:avLst/>
          </a:prstGeom>
          <a:noFill/>
          <a:ln>
            <a:noFill/>
          </a:ln>
        </p:spPr>
        <p:txBody>
          <a:bodyPr anchorCtr="0" anchor="t" bIns="45700" lIns="91425" spcFirstLastPara="1" rIns="91425" wrap="square" tIns="45700">
            <a:noAutofit/>
          </a:bodyPr>
          <a:lstStyle/>
          <a:p>
            <a:pPr indent="-342900" lvl="0" marL="457200" rtl="0" algn="l">
              <a:lnSpc>
                <a:spcPct val="150000"/>
              </a:lnSpc>
              <a:spcBef>
                <a:spcPts val="1800"/>
              </a:spcBef>
              <a:spcAft>
                <a:spcPts val="0"/>
              </a:spcAft>
              <a:buSzPts val="1800"/>
              <a:buChar char="•"/>
            </a:pPr>
            <a:r>
              <a:rPr lang="en-US" sz="1800">
                <a:latin typeface="Raleway Thin"/>
                <a:ea typeface="Raleway Thin"/>
                <a:cs typeface="Raleway Thin"/>
                <a:sym typeface="Raleway Thin"/>
              </a:rPr>
              <a:t>Cop 26 and EU “leading by example”: truth or dare ?</a:t>
            </a:r>
            <a:endParaRPr sz="1800">
              <a:latin typeface="Raleway Thin"/>
              <a:ea typeface="Raleway Thin"/>
              <a:cs typeface="Raleway Thin"/>
              <a:sym typeface="Raleway Thin"/>
            </a:endParaRPr>
          </a:p>
          <a:p>
            <a:pPr indent="-342900" lvl="0" marL="457200" rtl="0" algn="l">
              <a:lnSpc>
                <a:spcPct val="150000"/>
              </a:lnSpc>
              <a:spcBef>
                <a:spcPts val="0"/>
              </a:spcBef>
              <a:spcAft>
                <a:spcPts val="0"/>
              </a:spcAft>
              <a:buSzPts val="1800"/>
              <a:buChar char="•"/>
            </a:pPr>
            <a:r>
              <a:rPr lang="en-US" sz="1800">
                <a:latin typeface="Raleway Thin"/>
                <a:ea typeface="Raleway Thin"/>
                <a:cs typeface="Raleway Thin"/>
                <a:sym typeface="Raleway Thin"/>
              </a:rPr>
              <a:t>Last four years were the warmest years ever recorded</a:t>
            </a:r>
            <a:endParaRPr sz="1800">
              <a:latin typeface="Raleway Thin"/>
              <a:ea typeface="Raleway Thin"/>
              <a:cs typeface="Raleway Thin"/>
              <a:sym typeface="Raleway Thin"/>
            </a:endParaRPr>
          </a:p>
          <a:p>
            <a:pPr indent="-342900" lvl="0" marL="457200" rtl="0" algn="l">
              <a:lnSpc>
                <a:spcPct val="150000"/>
              </a:lnSpc>
              <a:spcBef>
                <a:spcPts val="0"/>
              </a:spcBef>
              <a:spcAft>
                <a:spcPts val="0"/>
              </a:spcAft>
              <a:buSzPts val="1800"/>
              <a:buChar char="•"/>
            </a:pPr>
            <a:r>
              <a:rPr lang="en-US" sz="1800">
                <a:latin typeface="Raleway Thin"/>
                <a:ea typeface="Raleway Thin"/>
                <a:cs typeface="Raleway Thin"/>
                <a:sym typeface="Raleway Thin"/>
              </a:rPr>
              <a:t>More extreme weather events (droughts, floods, hurricanes etc.)</a:t>
            </a:r>
            <a:endParaRPr sz="1800">
              <a:latin typeface="Raleway Thin"/>
              <a:ea typeface="Raleway Thin"/>
              <a:cs typeface="Raleway Thin"/>
              <a:sym typeface="Raleway Thin"/>
            </a:endParaRPr>
          </a:p>
          <a:p>
            <a:pPr indent="-342900" lvl="0" marL="457200" rtl="0" algn="l">
              <a:lnSpc>
                <a:spcPct val="150000"/>
              </a:lnSpc>
              <a:spcBef>
                <a:spcPts val="0"/>
              </a:spcBef>
              <a:spcAft>
                <a:spcPts val="0"/>
              </a:spcAft>
              <a:buSzPts val="1800"/>
              <a:buChar char="•"/>
            </a:pPr>
            <a:r>
              <a:rPr lang="en-US" sz="1800">
                <a:latin typeface="Raleway Thin"/>
                <a:ea typeface="Raleway Thin"/>
                <a:cs typeface="Raleway Thin"/>
                <a:sym typeface="Raleway Thin"/>
              </a:rPr>
              <a:t>Shift in seasons causing effects in global agricultural production and ecosystems</a:t>
            </a:r>
            <a:endParaRPr sz="1800">
              <a:latin typeface="Raleway Thin"/>
              <a:ea typeface="Raleway Thin"/>
              <a:cs typeface="Raleway Thin"/>
              <a:sym typeface="Raleway Thin"/>
            </a:endParaRPr>
          </a:p>
          <a:p>
            <a:pPr indent="-342900" lvl="0" marL="457200" rtl="0" algn="l">
              <a:lnSpc>
                <a:spcPct val="150000"/>
              </a:lnSpc>
              <a:spcBef>
                <a:spcPts val="0"/>
              </a:spcBef>
              <a:spcAft>
                <a:spcPts val="0"/>
              </a:spcAft>
              <a:buSzPts val="1800"/>
              <a:buChar char="•"/>
            </a:pPr>
            <a:r>
              <a:rPr lang="en-US" sz="1800">
                <a:latin typeface="Raleway Thin"/>
                <a:ea typeface="Raleway Thin"/>
                <a:cs typeface="Raleway Thin"/>
                <a:sym typeface="Raleway Thin"/>
              </a:rPr>
              <a:t>Changes in weather patterns bring new diseases, pests and diseases</a:t>
            </a:r>
            <a:endParaRPr sz="1800">
              <a:latin typeface="Raleway Thin"/>
              <a:ea typeface="Raleway Thin"/>
              <a:cs typeface="Raleway Thin"/>
              <a:sym typeface="Raleway Thin"/>
            </a:endParaRPr>
          </a:p>
        </p:txBody>
      </p:sp>
      <p:pic>
        <p:nvPicPr>
          <p:cNvPr id="117" name="Google Shape;117;g103b580eb55_3_160"/>
          <p:cNvPicPr preferRelativeResize="0"/>
          <p:nvPr/>
        </p:nvPicPr>
        <p:blipFill>
          <a:blip r:embed="rId4">
            <a:alphaModFix/>
          </a:blip>
          <a:stretch>
            <a:fillRect/>
          </a:stretch>
        </p:blipFill>
        <p:spPr>
          <a:xfrm>
            <a:off x="106275" y="1174600"/>
            <a:ext cx="1978850" cy="3885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g103b580eb55_3_3"/>
          <p:cNvPicPr preferRelativeResize="0"/>
          <p:nvPr/>
        </p:nvPicPr>
        <p:blipFill>
          <a:blip r:embed="rId3">
            <a:alphaModFix/>
          </a:blip>
          <a:stretch>
            <a:fillRect/>
          </a:stretch>
        </p:blipFill>
        <p:spPr>
          <a:xfrm>
            <a:off x="3376275" y="1318850"/>
            <a:ext cx="5597526" cy="3209850"/>
          </a:xfrm>
          <a:prstGeom prst="rect">
            <a:avLst/>
          </a:prstGeom>
          <a:noFill/>
          <a:ln>
            <a:noFill/>
          </a:ln>
        </p:spPr>
      </p:pic>
      <p:grpSp>
        <p:nvGrpSpPr>
          <p:cNvPr id="656" name="Google Shape;656;g103b580eb55_3_3"/>
          <p:cNvGrpSpPr/>
          <p:nvPr/>
        </p:nvGrpSpPr>
        <p:grpSpPr>
          <a:xfrm>
            <a:off x="292946" y="0"/>
            <a:ext cx="5594554" cy="1076446"/>
            <a:chOff x="292946" y="0"/>
            <a:chExt cx="5594554" cy="1076446"/>
          </a:xfrm>
        </p:grpSpPr>
        <p:pic>
          <p:nvPicPr>
            <p:cNvPr descr="Une image contenant assiette&#10;&#10;Description générée automatiquement" id="657" name="Google Shape;657;g103b580eb55_3_3"/>
            <p:cNvPicPr preferRelativeResize="0"/>
            <p:nvPr/>
          </p:nvPicPr>
          <p:blipFill rotWithShape="1">
            <a:blip r:embed="rId4">
              <a:alphaModFix/>
            </a:blip>
            <a:srcRect b="0" l="0" r="0" t="0"/>
            <a:stretch/>
          </p:blipFill>
          <p:spPr>
            <a:xfrm>
              <a:off x="292946" y="0"/>
              <a:ext cx="1669944" cy="1076446"/>
            </a:xfrm>
            <a:prstGeom prst="rect">
              <a:avLst/>
            </a:prstGeom>
            <a:noFill/>
            <a:ln>
              <a:noFill/>
            </a:ln>
          </p:spPr>
        </p:pic>
        <p:cxnSp>
          <p:nvCxnSpPr>
            <p:cNvPr id="658" name="Google Shape;658;g103b580eb55_3_3"/>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659" name="Google Shape;659;g103b580eb55_3_3"/>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660" name="Google Shape;660;g103b580eb55_3_3"/>
          <p:cNvPicPr preferRelativeResize="0"/>
          <p:nvPr/>
        </p:nvPicPr>
        <p:blipFill>
          <a:blip r:embed="rId5">
            <a:alphaModFix/>
          </a:blip>
          <a:stretch>
            <a:fillRect/>
          </a:stretch>
        </p:blipFill>
        <p:spPr>
          <a:xfrm>
            <a:off x="152400" y="1213000"/>
            <a:ext cx="2516700" cy="3778099"/>
          </a:xfrm>
          <a:prstGeom prst="rect">
            <a:avLst/>
          </a:prstGeom>
          <a:noFill/>
          <a:ln>
            <a:noFill/>
          </a:ln>
        </p:spPr>
      </p:pic>
      <p:sp>
        <p:nvSpPr>
          <p:cNvPr id="661" name="Google Shape;661;g103b580eb55_3_3"/>
          <p:cNvSpPr txBox="1"/>
          <p:nvPr>
            <p:ph type="title"/>
          </p:nvPr>
        </p:nvSpPr>
        <p:spPr>
          <a:xfrm>
            <a:off x="6291750" y="525850"/>
            <a:ext cx="27645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grpSp>
        <p:nvGrpSpPr>
          <p:cNvPr id="667" name="Google Shape;667;g103b580eb55_3_34"/>
          <p:cNvGrpSpPr/>
          <p:nvPr/>
        </p:nvGrpSpPr>
        <p:grpSpPr>
          <a:xfrm>
            <a:off x="292946" y="0"/>
            <a:ext cx="5594554" cy="1076446"/>
            <a:chOff x="292946" y="0"/>
            <a:chExt cx="5594554" cy="1076446"/>
          </a:xfrm>
        </p:grpSpPr>
        <p:pic>
          <p:nvPicPr>
            <p:cNvPr descr="Une image contenant assiette&#10;&#10;Description générée automatiquement" id="668" name="Google Shape;668;g103b580eb55_3_34"/>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669" name="Google Shape;669;g103b580eb55_3_34"/>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670" name="Google Shape;670;g103b580eb55_3_34"/>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671" name="Google Shape;671;g103b580eb55_3_34"/>
          <p:cNvPicPr preferRelativeResize="0"/>
          <p:nvPr/>
        </p:nvPicPr>
        <p:blipFill>
          <a:blip r:embed="rId4">
            <a:alphaModFix/>
          </a:blip>
          <a:stretch>
            <a:fillRect/>
          </a:stretch>
        </p:blipFill>
        <p:spPr>
          <a:xfrm>
            <a:off x="152400" y="1213000"/>
            <a:ext cx="2516700" cy="3778099"/>
          </a:xfrm>
          <a:prstGeom prst="rect">
            <a:avLst/>
          </a:prstGeom>
          <a:noFill/>
          <a:ln>
            <a:noFill/>
          </a:ln>
        </p:spPr>
      </p:pic>
      <p:sp>
        <p:nvSpPr>
          <p:cNvPr id="672" name="Google Shape;672;g103b580eb55_3_34"/>
          <p:cNvSpPr txBox="1"/>
          <p:nvPr>
            <p:ph type="title"/>
          </p:nvPr>
        </p:nvSpPr>
        <p:spPr>
          <a:xfrm>
            <a:off x="6291750" y="525850"/>
            <a:ext cx="27645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p:txBody>
      </p:sp>
      <p:sp>
        <p:nvSpPr>
          <p:cNvPr id="673" name="Google Shape;673;g103b580eb55_3_34"/>
          <p:cNvSpPr txBox="1"/>
          <p:nvPr/>
        </p:nvSpPr>
        <p:spPr>
          <a:xfrm>
            <a:off x="3205650" y="1938600"/>
            <a:ext cx="56763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Raleway"/>
              <a:buChar char="●"/>
            </a:pPr>
            <a:r>
              <a:rPr lang="en-US" sz="1800">
                <a:latin typeface="Raleway"/>
                <a:ea typeface="Raleway"/>
                <a:cs typeface="Raleway"/>
                <a:sym typeface="Raleway"/>
              </a:rPr>
              <a:t>The first label that places, encourages and rewards the farmer at the center of biodiversity restauration, while creating a process and an alliance between all stakeholders.</a:t>
            </a:r>
            <a:endParaRPr sz="1800">
              <a:latin typeface="Raleway"/>
              <a:ea typeface="Raleway"/>
              <a:cs typeface="Raleway"/>
              <a:sym typeface="Raleway"/>
            </a:endParaRPr>
          </a:p>
          <a:p>
            <a:pPr indent="0" lvl="0" marL="457200" rtl="0" algn="l">
              <a:spcBef>
                <a:spcPts val="0"/>
              </a:spcBef>
              <a:spcAft>
                <a:spcPts val="0"/>
              </a:spcAft>
              <a:buNone/>
            </a:pPr>
            <a:r>
              <a:t/>
            </a:r>
            <a:endParaRPr sz="1800">
              <a:latin typeface="Raleway"/>
              <a:ea typeface="Raleway"/>
              <a:cs typeface="Raleway"/>
              <a:sym typeface="Raleway"/>
            </a:endParaRPr>
          </a:p>
          <a:p>
            <a:pPr indent="-342900" lvl="0" marL="457200" rtl="0" algn="l">
              <a:spcBef>
                <a:spcPts val="0"/>
              </a:spcBef>
              <a:spcAft>
                <a:spcPts val="0"/>
              </a:spcAft>
              <a:buSzPts val="1800"/>
              <a:buFont typeface="Raleway"/>
              <a:buChar char="●"/>
            </a:pPr>
            <a:r>
              <a:rPr lang="en-US" sz="1800">
                <a:latin typeface="Raleway"/>
                <a:ea typeface="Raleway"/>
                <a:cs typeface="Raleway"/>
                <a:sym typeface="Raleway"/>
              </a:rPr>
              <a:t>A reference for decision makers in order to anticipate problems and inspire reforms </a:t>
            </a:r>
            <a:endParaRPr sz="1800">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grpSp>
        <p:nvGrpSpPr>
          <p:cNvPr id="679" name="Google Shape;679;g103b580eb55_3_45"/>
          <p:cNvGrpSpPr/>
          <p:nvPr/>
        </p:nvGrpSpPr>
        <p:grpSpPr>
          <a:xfrm>
            <a:off x="292946" y="0"/>
            <a:ext cx="5594554" cy="1076446"/>
            <a:chOff x="292946" y="0"/>
            <a:chExt cx="5594554" cy="1076446"/>
          </a:xfrm>
        </p:grpSpPr>
        <p:pic>
          <p:nvPicPr>
            <p:cNvPr descr="Une image contenant assiette&#10;&#10;Description générée automatiquement" id="680" name="Google Shape;680;g103b580eb55_3_45"/>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681" name="Google Shape;681;g103b580eb55_3_45"/>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682" name="Google Shape;682;g103b580eb55_3_45"/>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683" name="Google Shape;683;g103b580eb55_3_45"/>
          <p:cNvPicPr preferRelativeResize="0"/>
          <p:nvPr/>
        </p:nvPicPr>
        <p:blipFill>
          <a:blip r:embed="rId4">
            <a:alphaModFix/>
          </a:blip>
          <a:stretch>
            <a:fillRect/>
          </a:stretch>
        </p:blipFill>
        <p:spPr>
          <a:xfrm>
            <a:off x="152400" y="1213000"/>
            <a:ext cx="2516700" cy="3778099"/>
          </a:xfrm>
          <a:prstGeom prst="rect">
            <a:avLst/>
          </a:prstGeom>
          <a:noFill/>
          <a:ln>
            <a:noFill/>
          </a:ln>
        </p:spPr>
      </p:pic>
      <p:sp>
        <p:nvSpPr>
          <p:cNvPr id="684" name="Google Shape;684;g103b580eb55_3_45"/>
          <p:cNvSpPr txBox="1"/>
          <p:nvPr>
            <p:ph type="title"/>
          </p:nvPr>
        </p:nvSpPr>
        <p:spPr>
          <a:xfrm>
            <a:off x="6172350" y="496575"/>
            <a:ext cx="2764500" cy="823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Its ambition</a:t>
            </a:r>
            <a:endParaRPr b="1" sz="2400">
              <a:solidFill>
                <a:srgbClr val="CBCC07"/>
              </a:solidFill>
              <a:latin typeface="Montserrat"/>
              <a:ea typeface="Montserrat"/>
              <a:cs typeface="Montserrat"/>
              <a:sym typeface="Montserrat"/>
            </a:endParaRPr>
          </a:p>
        </p:txBody>
      </p:sp>
      <p:pic>
        <p:nvPicPr>
          <p:cNvPr id="685" name="Google Shape;685;g103b580eb55_3_45"/>
          <p:cNvPicPr preferRelativeResize="0"/>
          <p:nvPr/>
        </p:nvPicPr>
        <p:blipFill>
          <a:blip r:embed="rId5">
            <a:alphaModFix/>
          </a:blip>
          <a:stretch>
            <a:fillRect/>
          </a:stretch>
        </p:blipFill>
        <p:spPr>
          <a:xfrm>
            <a:off x="2669100" y="1961654"/>
            <a:ext cx="6474899" cy="252492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grpSp>
        <p:nvGrpSpPr>
          <p:cNvPr id="691" name="Google Shape;691;g103b580eb55_3_56"/>
          <p:cNvGrpSpPr/>
          <p:nvPr/>
        </p:nvGrpSpPr>
        <p:grpSpPr>
          <a:xfrm>
            <a:off x="292946" y="0"/>
            <a:ext cx="5594554" cy="1076446"/>
            <a:chOff x="292946" y="0"/>
            <a:chExt cx="5594554" cy="1076446"/>
          </a:xfrm>
        </p:grpSpPr>
        <p:pic>
          <p:nvPicPr>
            <p:cNvPr descr="Une image contenant assiette&#10;&#10;Description générée automatiquement" id="692" name="Google Shape;692;g103b580eb55_3_56"/>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693" name="Google Shape;693;g103b580eb55_3_56"/>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694" name="Google Shape;694;g103b580eb55_3_56"/>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
        <p:nvSpPr>
          <p:cNvPr id="695" name="Google Shape;695;g103b580eb55_3_56"/>
          <p:cNvSpPr txBox="1"/>
          <p:nvPr>
            <p:ph type="title"/>
          </p:nvPr>
        </p:nvSpPr>
        <p:spPr>
          <a:xfrm>
            <a:off x="6291750" y="525850"/>
            <a:ext cx="2764500" cy="481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p:txBody>
      </p:sp>
      <p:pic>
        <p:nvPicPr>
          <p:cNvPr id="696" name="Google Shape;696;g103b580eb55_3_56"/>
          <p:cNvPicPr preferRelativeResize="0"/>
          <p:nvPr/>
        </p:nvPicPr>
        <p:blipFill>
          <a:blip r:embed="rId4">
            <a:alphaModFix/>
          </a:blip>
          <a:stretch>
            <a:fillRect/>
          </a:stretch>
        </p:blipFill>
        <p:spPr>
          <a:xfrm>
            <a:off x="1260875" y="1367350"/>
            <a:ext cx="6622252" cy="36809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grpSp>
        <p:nvGrpSpPr>
          <p:cNvPr id="702" name="Google Shape;702;g103b580eb55_3_67"/>
          <p:cNvGrpSpPr/>
          <p:nvPr/>
        </p:nvGrpSpPr>
        <p:grpSpPr>
          <a:xfrm>
            <a:off x="292946" y="0"/>
            <a:ext cx="5594554" cy="1076446"/>
            <a:chOff x="292946" y="0"/>
            <a:chExt cx="5594554" cy="1076446"/>
          </a:xfrm>
        </p:grpSpPr>
        <p:pic>
          <p:nvPicPr>
            <p:cNvPr descr="Une image contenant assiette&#10;&#10;Description générée automatiquement" id="703" name="Google Shape;703;g103b580eb55_3_67"/>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704" name="Google Shape;704;g103b580eb55_3_67"/>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705" name="Google Shape;705;g103b580eb55_3_67"/>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706" name="Google Shape;706;g103b580eb55_3_67"/>
          <p:cNvPicPr preferRelativeResize="0"/>
          <p:nvPr/>
        </p:nvPicPr>
        <p:blipFill>
          <a:blip r:embed="rId4">
            <a:alphaModFix/>
          </a:blip>
          <a:stretch>
            <a:fillRect/>
          </a:stretch>
        </p:blipFill>
        <p:spPr>
          <a:xfrm>
            <a:off x="152400" y="1213000"/>
            <a:ext cx="2516700" cy="3778099"/>
          </a:xfrm>
          <a:prstGeom prst="rect">
            <a:avLst/>
          </a:prstGeom>
          <a:noFill/>
          <a:ln>
            <a:noFill/>
          </a:ln>
        </p:spPr>
      </p:pic>
      <p:sp>
        <p:nvSpPr>
          <p:cNvPr id="707" name="Google Shape;707;g103b580eb55_3_67"/>
          <p:cNvSpPr txBox="1"/>
          <p:nvPr>
            <p:ph type="title"/>
          </p:nvPr>
        </p:nvSpPr>
        <p:spPr>
          <a:xfrm>
            <a:off x="5988650" y="268900"/>
            <a:ext cx="3067800" cy="1193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The certification criteria composition</a:t>
            </a:r>
            <a:endParaRPr b="1" sz="2400">
              <a:solidFill>
                <a:srgbClr val="CBCC07"/>
              </a:solidFill>
              <a:latin typeface="Montserrat"/>
              <a:ea typeface="Montserrat"/>
              <a:cs typeface="Montserrat"/>
              <a:sym typeface="Montserrat"/>
            </a:endParaRPr>
          </a:p>
        </p:txBody>
      </p:sp>
      <p:pic>
        <p:nvPicPr>
          <p:cNvPr id="708" name="Google Shape;708;g103b580eb55_3_67"/>
          <p:cNvPicPr preferRelativeResize="0"/>
          <p:nvPr/>
        </p:nvPicPr>
        <p:blipFill>
          <a:blip r:embed="rId5">
            <a:alphaModFix/>
          </a:blip>
          <a:stretch>
            <a:fillRect/>
          </a:stretch>
        </p:blipFill>
        <p:spPr>
          <a:xfrm>
            <a:off x="2812300" y="1780463"/>
            <a:ext cx="6170100" cy="26431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grpSp>
        <p:nvGrpSpPr>
          <p:cNvPr id="714" name="Google Shape;714;g103b580eb55_3_96"/>
          <p:cNvGrpSpPr/>
          <p:nvPr/>
        </p:nvGrpSpPr>
        <p:grpSpPr>
          <a:xfrm>
            <a:off x="292946" y="0"/>
            <a:ext cx="5594554" cy="1076446"/>
            <a:chOff x="292946" y="0"/>
            <a:chExt cx="5594554" cy="1076446"/>
          </a:xfrm>
        </p:grpSpPr>
        <p:pic>
          <p:nvPicPr>
            <p:cNvPr descr="Une image contenant assiette&#10;&#10;Description générée automatiquement" id="715" name="Google Shape;715;g103b580eb55_3_96"/>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716" name="Google Shape;716;g103b580eb55_3_96"/>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717" name="Google Shape;717;g103b580eb55_3_96"/>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718" name="Google Shape;718;g103b580eb55_3_96"/>
          <p:cNvPicPr preferRelativeResize="0"/>
          <p:nvPr/>
        </p:nvPicPr>
        <p:blipFill>
          <a:blip r:embed="rId4">
            <a:alphaModFix/>
          </a:blip>
          <a:stretch>
            <a:fillRect/>
          </a:stretch>
        </p:blipFill>
        <p:spPr>
          <a:xfrm>
            <a:off x="152400" y="1213000"/>
            <a:ext cx="2516700" cy="3778099"/>
          </a:xfrm>
          <a:prstGeom prst="rect">
            <a:avLst/>
          </a:prstGeom>
          <a:noFill/>
          <a:ln>
            <a:noFill/>
          </a:ln>
        </p:spPr>
      </p:pic>
      <p:sp>
        <p:nvSpPr>
          <p:cNvPr id="719" name="Google Shape;719;g103b580eb55_3_96"/>
          <p:cNvSpPr txBox="1"/>
          <p:nvPr>
            <p:ph type="title"/>
          </p:nvPr>
        </p:nvSpPr>
        <p:spPr>
          <a:xfrm>
            <a:off x="5988650" y="268900"/>
            <a:ext cx="3067800" cy="1193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The structure of Governance body</a:t>
            </a:r>
            <a:endParaRPr b="1" sz="2400">
              <a:solidFill>
                <a:srgbClr val="CBCC07"/>
              </a:solidFill>
              <a:latin typeface="Montserrat"/>
              <a:ea typeface="Montserrat"/>
              <a:cs typeface="Montserrat"/>
              <a:sym typeface="Montserrat"/>
            </a:endParaRPr>
          </a:p>
        </p:txBody>
      </p:sp>
      <p:pic>
        <p:nvPicPr>
          <p:cNvPr id="720" name="Google Shape;720;g103b580eb55_3_96"/>
          <p:cNvPicPr preferRelativeResize="0"/>
          <p:nvPr/>
        </p:nvPicPr>
        <p:blipFill>
          <a:blip r:embed="rId5">
            <a:alphaModFix/>
          </a:blip>
          <a:stretch>
            <a:fillRect/>
          </a:stretch>
        </p:blipFill>
        <p:spPr>
          <a:xfrm>
            <a:off x="2812325" y="1798700"/>
            <a:ext cx="6170100" cy="283858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grpSp>
        <p:nvGrpSpPr>
          <p:cNvPr id="726" name="Google Shape;726;g103b580eb55_3_107"/>
          <p:cNvGrpSpPr/>
          <p:nvPr/>
        </p:nvGrpSpPr>
        <p:grpSpPr>
          <a:xfrm>
            <a:off x="292946" y="0"/>
            <a:ext cx="5594554" cy="1076446"/>
            <a:chOff x="292946" y="0"/>
            <a:chExt cx="5594554" cy="1076446"/>
          </a:xfrm>
        </p:grpSpPr>
        <p:pic>
          <p:nvPicPr>
            <p:cNvPr descr="Une image contenant assiette&#10;&#10;Description générée automatiquement" id="727" name="Google Shape;727;g103b580eb55_3_107"/>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728" name="Google Shape;728;g103b580eb55_3_107"/>
            <p:cNvCxnSpPr/>
            <p:nvPr/>
          </p:nvCxnSpPr>
          <p:spPr>
            <a:xfrm>
              <a:off x="3886200" y="763929"/>
              <a:ext cx="2001300" cy="17400"/>
            </a:xfrm>
            <a:prstGeom prst="straightConnector1">
              <a:avLst/>
            </a:prstGeom>
            <a:noFill/>
            <a:ln cap="flat" cmpd="sng" w="34925">
              <a:solidFill>
                <a:srgbClr val="CBCC07"/>
              </a:solidFill>
              <a:prstDash val="solid"/>
              <a:round/>
              <a:headEnd len="sm" w="sm" type="none"/>
              <a:tailEnd len="sm" w="sm" type="none"/>
            </a:ln>
          </p:spPr>
        </p:cxnSp>
        <p:sp>
          <p:nvSpPr>
            <p:cNvPr id="729" name="Google Shape;729;g103b580eb55_3_107"/>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730" name="Google Shape;730;g103b580eb55_3_107"/>
          <p:cNvPicPr preferRelativeResize="0"/>
          <p:nvPr/>
        </p:nvPicPr>
        <p:blipFill>
          <a:blip r:embed="rId4">
            <a:alphaModFix/>
          </a:blip>
          <a:stretch>
            <a:fillRect/>
          </a:stretch>
        </p:blipFill>
        <p:spPr>
          <a:xfrm>
            <a:off x="152400" y="1213000"/>
            <a:ext cx="2516700" cy="3778099"/>
          </a:xfrm>
          <a:prstGeom prst="rect">
            <a:avLst/>
          </a:prstGeom>
          <a:noFill/>
          <a:ln>
            <a:noFill/>
          </a:ln>
        </p:spPr>
      </p:pic>
      <p:sp>
        <p:nvSpPr>
          <p:cNvPr id="731" name="Google Shape;731;g103b580eb55_3_107"/>
          <p:cNvSpPr txBox="1"/>
          <p:nvPr>
            <p:ph type="title"/>
          </p:nvPr>
        </p:nvSpPr>
        <p:spPr>
          <a:xfrm>
            <a:off x="5988650" y="268900"/>
            <a:ext cx="3067800" cy="1193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Montserrat"/>
                <a:ea typeface="Montserrat"/>
                <a:cs typeface="Montserrat"/>
                <a:sym typeface="Montserrat"/>
              </a:rPr>
              <a:t>AgriLife</a:t>
            </a:r>
            <a:endParaRPr b="1" sz="2400">
              <a:solidFill>
                <a:srgbClr val="CBCC07"/>
              </a:solidFill>
              <a:latin typeface="Montserrat"/>
              <a:ea typeface="Montserrat"/>
              <a:cs typeface="Montserrat"/>
              <a:sym typeface="Montserrat"/>
            </a:endParaRPr>
          </a:p>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Timeline</a:t>
            </a:r>
            <a:endParaRPr b="1" sz="2400">
              <a:solidFill>
                <a:srgbClr val="CBCC07"/>
              </a:solidFill>
              <a:latin typeface="Montserrat"/>
              <a:ea typeface="Montserrat"/>
              <a:cs typeface="Montserrat"/>
              <a:sym typeface="Montserrat"/>
            </a:endParaRPr>
          </a:p>
        </p:txBody>
      </p:sp>
      <p:pic>
        <p:nvPicPr>
          <p:cNvPr id="732" name="Google Shape;732;g103b580eb55_3_107"/>
          <p:cNvPicPr preferRelativeResize="0"/>
          <p:nvPr/>
        </p:nvPicPr>
        <p:blipFill>
          <a:blip r:embed="rId5">
            <a:alphaModFix/>
          </a:blip>
          <a:stretch>
            <a:fillRect/>
          </a:stretch>
        </p:blipFill>
        <p:spPr>
          <a:xfrm>
            <a:off x="2821500" y="1776988"/>
            <a:ext cx="6170100" cy="265012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77"/>
          <p:cNvSpPr/>
          <p:nvPr/>
        </p:nvSpPr>
        <p:spPr>
          <a:xfrm>
            <a:off x="1238491" y="1944548"/>
            <a:ext cx="375019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Thin"/>
                <a:ea typeface="Raleway Thin"/>
                <a:cs typeface="Raleway Thin"/>
                <a:sym typeface="Raleway Thin"/>
              </a:rPr>
              <a:t>Events</a:t>
            </a:r>
            <a:endParaRPr b="0" i="0" sz="3600" u="none" cap="none" strike="noStrike">
              <a:solidFill>
                <a:srgbClr val="000000"/>
              </a:solidFill>
              <a:latin typeface="Raleway Thin"/>
              <a:ea typeface="Raleway Thin"/>
              <a:cs typeface="Raleway Thin"/>
              <a:sym typeface="Raleway Thin"/>
            </a:endParaRPr>
          </a:p>
        </p:txBody>
      </p:sp>
      <p:grpSp>
        <p:nvGrpSpPr>
          <p:cNvPr id="738" name="Google Shape;738;p77"/>
          <p:cNvGrpSpPr/>
          <p:nvPr/>
        </p:nvGrpSpPr>
        <p:grpSpPr>
          <a:xfrm>
            <a:off x="292946" y="0"/>
            <a:ext cx="4811489" cy="1076446"/>
            <a:chOff x="292946" y="0"/>
            <a:chExt cx="4811489" cy="1076446"/>
          </a:xfrm>
        </p:grpSpPr>
        <p:pic>
          <p:nvPicPr>
            <p:cNvPr descr="Une image contenant assiette&#10;&#10;Description générée automatiquement" id="739" name="Google Shape;739;p77"/>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740" name="Google Shape;740;p77"/>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741" name="Google Shape;741;p77"/>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descr="Une image contenant plafond, personne, intérieur, gens&#10;&#10;Description générée automatiquement" id="742" name="Google Shape;742;p77"/>
          <p:cNvPicPr preferRelativeResize="0"/>
          <p:nvPr/>
        </p:nvPicPr>
        <p:blipFill rotWithShape="1">
          <a:blip r:embed="rId4">
            <a:alphaModFix/>
          </a:blip>
          <a:srcRect b="4099" l="19018" r="33632" t="0"/>
          <a:stretch/>
        </p:blipFill>
        <p:spPr>
          <a:xfrm>
            <a:off x="5293032" y="0"/>
            <a:ext cx="3883131" cy="5143499"/>
          </a:xfrm>
          <a:prstGeom prst="rect">
            <a:avLst/>
          </a:prstGeom>
          <a:noFill/>
          <a:ln>
            <a:noFill/>
          </a:ln>
        </p:spPr>
      </p:pic>
      <p:pic>
        <p:nvPicPr>
          <p:cNvPr descr="Une image contenant plafond, personne, intérieur, gens&#10;&#10;Description générée automatiquement" id="743" name="Google Shape;743;p77"/>
          <p:cNvPicPr preferRelativeResize="0"/>
          <p:nvPr/>
        </p:nvPicPr>
        <p:blipFill rotWithShape="1">
          <a:blip r:embed="rId5">
            <a:alphaModFix/>
          </a:blip>
          <a:srcRect b="3745" l="4837" r="80240" t="44610"/>
          <a:stretch/>
        </p:blipFill>
        <p:spPr>
          <a:xfrm>
            <a:off x="0" y="1262769"/>
            <a:ext cx="1151757" cy="265621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103b580eb55_2_19"/>
          <p:cNvSpPr txBox="1"/>
          <p:nvPr/>
        </p:nvSpPr>
        <p:spPr>
          <a:xfrm>
            <a:off x="296075" y="1157863"/>
            <a:ext cx="8340000" cy="1458600"/>
          </a:xfrm>
          <a:prstGeom prst="rect">
            <a:avLst/>
          </a:prstGeom>
          <a:noFill/>
          <a:ln>
            <a:noFill/>
          </a:ln>
        </p:spPr>
        <p:txBody>
          <a:bodyPr anchorCtr="0" anchor="t" bIns="45700" lIns="91425" spcFirstLastPara="1" rIns="91425" wrap="square" tIns="45700">
            <a:normAutofit fontScale="25000" lnSpcReduction="20000"/>
          </a:bodyPr>
          <a:lstStyle/>
          <a:p>
            <a:pPr indent="-317500" lvl="0" marL="457200" marR="0" rtl="0" algn="l">
              <a:lnSpc>
                <a:spcPct val="200000"/>
              </a:lnSpc>
              <a:spcBef>
                <a:spcPts val="0"/>
              </a:spcBef>
              <a:spcAft>
                <a:spcPts val="0"/>
              </a:spcAft>
              <a:buClr>
                <a:srgbClr val="F2813A"/>
              </a:buClr>
              <a:buSzPct val="100000"/>
              <a:buFont typeface="Avenir"/>
              <a:buChar char="●"/>
            </a:pPr>
            <a:r>
              <a:rPr lang="en-US" sz="5600">
                <a:solidFill>
                  <a:srgbClr val="262626"/>
                </a:solidFill>
                <a:latin typeface="Avenir"/>
                <a:ea typeface="Avenir"/>
                <a:cs typeface="Avenir"/>
                <a:sym typeface="Avenir"/>
              </a:rPr>
              <a:t>2021 was a launch of a full ‘Month of March’ program.</a:t>
            </a:r>
            <a:endParaRPr sz="5600">
              <a:solidFill>
                <a:srgbClr val="262626"/>
              </a:solidFill>
              <a:latin typeface="Avenir"/>
              <a:ea typeface="Avenir"/>
              <a:cs typeface="Avenir"/>
              <a:sym typeface="Avenir"/>
            </a:endParaRPr>
          </a:p>
          <a:p>
            <a:pPr indent="-317500" lvl="0" marL="457200" marR="0" rtl="0" algn="l">
              <a:lnSpc>
                <a:spcPct val="200000"/>
              </a:lnSpc>
              <a:spcBef>
                <a:spcPts val="0"/>
              </a:spcBef>
              <a:spcAft>
                <a:spcPts val="0"/>
              </a:spcAft>
              <a:buClr>
                <a:srgbClr val="F2813A"/>
              </a:buClr>
              <a:buSzPct val="100000"/>
              <a:buFont typeface="Avenir"/>
              <a:buChar char="●"/>
            </a:pPr>
            <a:r>
              <a:rPr lang="en-US" sz="5600">
                <a:solidFill>
                  <a:srgbClr val="262626"/>
                </a:solidFill>
                <a:latin typeface="Avenir"/>
                <a:ea typeface="Avenir"/>
                <a:cs typeface="Avenir"/>
                <a:sym typeface="Avenir"/>
              </a:rPr>
              <a:t>The 1</a:t>
            </a:r>
            <a:r>
              <a:rPr baseline="30000" lang="en-US" sz="5600">
                <a:solidFill>
                  <a:srgbClr val="262626"/>
                </a:solidFill>
                <a:latin typeface="Avenir"/>
                <a:ea typeface="Avenir"/>
                <a:cs typeface="Avenir"/>
                <a:sym typeface="Avenir"/>
              </a:rPr>
              <a:t>st</a:t>
            </a:r>
            <a:r>
              <a:rPr lang="en-US" sz="5600">
                <a:solidFill>
                  <a:srgbClr val="262626"/>
                </a:solidFill>
                <a:latin typeface="Avenir"/>
                <a:ea typeface="Avenir"/>
                <a:cs typeface="Avenir"/>
                <a:sym typeface="Avenir"/>
              </a:rPr>
              <a:t> edition of the Regional Event was held in Portugal in person &amp; online.</a:t>
            </a:r>
            <a:endParaRPr sz="5600">
              <a:latin typeface="Avenir"/>
              <a:ea typeface="Avenir"/>
              <a:cs typeface="Avenir"/>
              <a:sym typeface="Avenir"/>
            </a:endParaRPr>
          </a:p>
          <a:p>
            <a:pPr indent="-317500" lvl="0" marL="457200" marR="0" rtl="0" algn="l">
              <a:lnSpc>
                <a:spcPct val="200000"/>
              </a:lnSpc>
              <a:spcBef>
                <a:spcPts val="0"/>
              </a:spcBef>
              <a:spcAft>
                <a:spcPts val="0"/>
              </a:spcAft>
              <a:buClr>
                <a:srgbClr val="F2813A"/>
              </a:buClr>
              <a:buSzPct val="100000"/>
              <a:buFont typeface="Avenir"/>
              <a:buChar char="●"/>
            </a:pPr>
            <a:r>
              <a:rPr lang="en-US" sz="5600">
                <a:solidFill>
                  <a:srgbClr val="F2813A"/>
                </a:solidFill>
                <a:latin typeface="Avenir"/>
                <a:ea typeface="Avenir"/>
                <a:cs typeface="Avenir"/>
                <a:sym typeface="Avenir"/>
              </a:rPr>
              <a:t>The 2</a:t>
            </a:r>
            <a:r>
              <a:rPr baseline="30000" lang="en-US" sz="5600">
                <a:solidFill>
                  <a:srgbClr val="F2813A"/>
                </a:solidFill>
                <a:latin typeface="Avenir"/>
                <a:ea typeface="Avenir"/>
                <a:cs typeface="Avenir"/>
                <a:sym typeface="Avenir"/>
              </a:rPr>
              <a:t>nd</a:t>
            </a:r>
            <a:r>
              <a:rPr lang="en-US" sz="5600">
                <a:solidFill>
                  <a:srgbClr val="F2813A"/>
                </a:solidFill>
                <a:latin typeface="Avenir"/>
                <a:ea typeface="Avenir"/>
                <a:cs typeface="Avenir"/>
                <a:sym typeface="Avenir"/>
              </a:rPr>
              <a:t> edition will take place tomorrow, here in Paris &amp; online.</a:t>
            </a:r>
            <a:endParaRPr sz="5600">
              <a:solidFill>
                <a:srgbClr val="F2813A"/>
              </a:solidFill>
              <a:latin typeface="Avenir"/>
              <a:ea typeface="Avenir"/>
              <a:cs typeface="Avenir"/>
              <a:sym typeface="Avenir"/>
            </a:endParaRPr>
          </a:p>
          <a:p>
            <a:pPr indent="-317500" lvl="0" marL="457200" marR="0" rtl="0" algn="l">
              <a:lnSpc>
                <a:spcPct val="200000"/>
              </a:lnSpc>
              <a:spcBef>
                <a:spcPts val="0"/>
              </a:spcBef>
              <a:spcAft>
                <a:spcPts val="0"/>
              </a:spcAft>
              <a:buClr>
                <a:srgbClr val="F2813A"/>
              </a:buClr>
              <a:buSzPct val="100000"/>
              <a:buFont typeface="Avenir"/>
              <a:buChar char="●"/>
            </a:pPr>
            <a:r>
              <a:rPr b="1" lang="en-US" sz="5600">
                <a:solidFill>
                  <a:srgbClr val="F2813A"/>
                </a:solidFill>
                <a:latin typeface="Avenir"/>
                <a:ea typeface="Avenir"/>
                <a:cs typeface="Avenir"/>
                <a:sym typeface="Avenir"/>
              </a:rPr>
              <a:t>Save the date</a:t>
            </a:r>
            <a:r>
              <a:rPr lang="en-US" sz="5600">
                <a:solidFill>
                  <a:srgbClr val="F2813A"/>
                </a:solidFill>
                <a:latin typeface="Avenir"/>
                <a:ea typeface="Avenir"/>
                <a:cs typeface="Avenir"/>
                <a:sym typeface="Avenir"/>
              </a:rPr>
              <a:t>: March 15, 2022 The Square, Brussels</a:t>
            </a:r>
            <a:endParaRPr sz="5600">
              <a:solidFill>
                <a:srgbClr val="F2813A"/>
              </a:solidFill>
              <a:latin typeface="Avenir"/>
              <a:ea typeface="Avenir"/>
              <a:cs typeface="Avenir"/>
              <a:sym typeface="Avenir"/>
            </a:endParaRPr>
          </a:p>
          <a:p>
            <a:pPr indent="-100647" lvl="0" marL="228600" marR="0" rtl="0" algn="l">
              <a:spcBef>
                <a:spcPts val="1800"/>
              </a:spcBef>
              <a:spcAft>
                <a:spcPts val="0"/>
              </a:spcAft>
              <a:buClr>
                <a:srgbClr val="267200"/>
              </a:buClr>
              <a:buSzPct val="129999"/>
              <a:buFont typeface="Source Sans Pro"/>
              <a:buNone/>
            </a:pPr>
            <a:r>
              <a:t/>
            </a:r>
            <a:endParaRPr sz="2000">
              <a:solidFill>
                <a:srgbClr val="262626"/>
              </a:solidFill>
              <a:latin typeface="Source Sans Pro"/>
              <a:ea typeface="Source Sans Pro"/>
              <a:cs typeface="Source Sans Pro"/>
              <a:sym typeface="Source Sans Pro"/>
            </a:endParaRPr>
          </a:p>
          <a:p>
            <a:pPr indent="0" lvl="0" marL="0" marR="0" rtl="0" algn="l">
              <a:spcBef>
                <a:spcPts val="1800"/>
              </a:spcBef>
              <a:spcAft>
                <a:spcPts val="0"/>
              </a:spcAft>
              <a:buClr>
                <a:srgbClr val="267200"/>
              </a:buClr>
              <a:buSzPct val="129999"/>
              <a:buFont typeface="Source Sans Pro"/>
              <a:buNone/>
            </a:pPr>
            <a:r>
              <a:t/>
            </a:r>
            <a:endParaRPr b="1" sz="2000">
              <a:solidFill>
                <a:srgbClr val="262626"/>
              </a:solidFill>
              <a:latin typeface="Source Sans Pro"/>
              <a:ea typeface="Source Sans Pro"/>
              <a:cs typeface="Source Sans Pro"/>
              <a:sym typeface="Source Sans Pro"/>
            </a:endParaRPr>
          </a:p>
        </p:txBody>
      </p:sp>
      <p:sp>
        <p:nvSpPr>
          <p:cNvPr id="750" name="Google Shape;750;g103b580eb55_2_19"/>
          <p:cNvSpPr txBox="1"/>
          <p:nvPr/>
        </p:nvSpPr>
        <p:spPr>
          <a:xfrm>
            <a:off x="5392017" y="2697911"/>
            <a:ext cx="3565200" cy="1575900"/>
          </a:xfrm>
          <a:prstGeom prst="rect">
            <a:avLst/>
          </a:prstGeom>
          <a:noFill/>
          <a:ln>
            <a:noFill/>
          </a:ln>
        </p:spPr>
        <p:txBody>
          <a:bodyPr anchorCtr="0" anchor="t" bIns="45700" lIns="91425" spcFirstLastPara="1" rIns="91425" wrap="square" tIns="45700">
            <a:normAutofit fontScale="92500"/>
          </a:bodyPr>
          <a:lstStyle/>
          <a:p>
            <a:pPr indent="-216217" lvl="0" marL="228600" marR="0" rtl="0" algn="l">
              <a:spcBef>
                <a:spcPts val="0"/>
              </a:spcBef>
              <a:spcAft>
                <a:spcPts val="0"/>
              </a:spcAft>
              <a:buClr>
                <a:srgbClr val="88BCE7"/>
              </a:buClr>
              <a:buSzPct val="129999"/>
              <a:buFont typeface="Source Sans Pro"/>
              <a:buChar char="•"/>
            </a:pPr>
            <a:r>
              <a:rPr lang="en-US" sz="2000">
                <a:solidFill>
                  <a:srgbClr val="88BCE7"/>
                </a:solidFill>
                <a:latin typeface="Source Sans Pro"/>
                <a:ea typeface="Source Sans Pro"/>
                <a:cs typeface="Source Sans Pro"/>
                <a:sym typeface="Source Sans Pro"/>
              </a:rPr>
              <a:t>Bi-monthly podcast is growing</a:t>
            </a:r>
            <a:endParaRPr>
              <a:solidFill>
                <a:srgbClr val="88BCE7"/>
              </a:solidFill>
            </a:endParaRPr>
          </a:p>
          <a:p>
            <a:pPr indent="0" lvl="0" marL="0" marR="0" rtl="0" algn="l">
              <a:spcBef>
                <a:spcPts val="1800"/>
              </a:spcBef>
              <a:spcAft>
                <a:spcPts val="0"/>
              </a:spcAft>
              <a:buClr>
                <a:srgbClr val="267200"/>
              </a:buClr>
              <a:buSzPct val="129999"/>
              <a:buFont typeface="Source Sans Pro"/>
              <a:buNone/>
            </a:pPr>
            <a:r>
              <a:t/>
            </a:r>
            <a:endParaRPr sz="2000">
              <a:solidFill>
                <a:srgbClr val="262626"/>
              </a:solidFill>
              <a:latin typeface="Source Sans Pro"/>
              <a:ea typeface="Source Sans Pro"/>
              <a:cs typeface="Source Sans Pro"/>
              <a:sym typeface="Source Sans Pro"/>
            </a:endParaRPr>
          </a:p>
          <a:p>
            <a:pPr indent="0" lvl="0" marL="0" marR="0" rtl="0" algn="l">
              <a:spcBef>
                <a:spcPts val="1800"/>
              </a:spcBef>
              <a:spcAft>
                <a:spcPts val="0"/>
              </a:spcAft>
              <a:buClr>
                <a:srgbClr val="267200"/>
              </a:buClr>
              <a:buSzPct val="129999"/>
              <a:buFont typeface="Source Sans Pro"/>
              <a:buNone/>
            </a:pPr>
            <a:r>
              <a:t/>
            </a:r>
            <a:endParaRPr b="1" sz="2000">
              <a:solidFill>
                <a:srgbClr val="262626"/>
              </a:solidFill>
              <a:latin typeface="Source Sans Pro"/>
              <a:ea typeface="Source Sans Pro"/>
              <a:cs typeface="Source Sans Pro"/>
              <a:sym typeface="Source Sans Pro"/>
            </a:endParaRPr>
          </a:p>
        </p:txBody>
      </p:sp>
      <p:grpSp>
        <p:nvGrpSpPr>
          <p:cNvPr id="751" name="Google Shape;751;g103b580eb55_2_19"/>
          <p:cNvGrpSpPr/>
          <p:nvPr/>
        </p:nvGrpSpPr>
        <p:grpSpPr>
          <a:xfrm>
            <a:off x="246096" y="22775"/>
            <a:ext cx="4811554" cy="1076446"/>
            <a:chOff x="292946" y="0"/>
            <a:chExt cx="4811554" cy="1076446"/>
          </a:xfrm>
        </p:grpSpPr>
        <p:pic>
          <p:nvPicPr>
            <p:cNvPr descr="Une image contenant assiette&#10;&#10;Description générée automatiquement" id="752" name="Google Shape;752;g103b580eb55_2_19"/>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753" name="Google Shape;753;g103b580eb55_2_19"/>
            <p:cNvCxnSpPr/>
            <p:nvPr/>
          </p:nvCxnSpPr>
          <p:spPr>
            <a:xfrm>
              <a:off x="3886200" y="763929"/>
              <a:ext cx="1218300" cy="0"/>
            </a:xfrm>
            <a:prstGeom prst="straightConnector1">
              <a:avLst/>
            </a:prstGeom>
            <a:noFill/>
            <a:ln cap="flat" cmpd="sng" w="34925">
              <a:solidFill>
                <a:srgbClr val="CBCC07"/>
              </a:solidFill>
              <a:prstDash val="solid"/>
              <a:round/>
              <a:headEnd len="sm" w="sm" type="none"/>
              <a:tailEnd len="sm" w="sm" type="none"/>
            </a:ln>
          </p:spPr>
        </p:cxnSp>
        <p:sp>
          <p:nvSpPr>
            <p:cNvPr id="754" name="Google Shape;754;g103b580eb55_2_19"/>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755" name="Google Shape;755;g103b580eb55_2_19"/>
          <p:cNvPicPr preferRelativeResize="0"/>
          <p:nvPr/>
        </p:nvPicPr>
        <p:blipFill>
          <a:blip r:embed="rId4">
            <a:alphaModFix/>
          </a:blip>
          <a:stretch>
            <a:fillRect/>
          </a:stretch>
        </p:blipFill>
        <p:spPr>
          <a:xfrm>
            <a:off x="5393375" y="255350"/>
            <a:ext cx="3383952" cy="821100"/>
          </a:xfrm>
          <a:prstGeom prst="rect">
            <a:avLst/>
          </a:prstGeom>
          <a:noFill/>
          <a:ln>
            <a:noFill/>
          </a:ln>
        </p:spPr>
      </p:pic>
      <p:pic>
        <p:nvPicPr>
          <p:cNvPr id="756" name="Google Shape;756;g103b580eb55_2_19"/>
          <p:cNvPicPr preferRelativeResize="0"/>
          <p:nvPr/>
        </p:nvPicPr>
        <p:blipFill>
          <a:blip r:embed="rId5">
            <a:alphaModFix/>
          </a:blip>
          <a:stretch>
            <a:fillRect/>
          </a:stretch>
        </p:blipFill>
        <p:spPr>
          <a:xfrm>
            <a:off x="6079600" y="3238300"/>
            <a:ext cx="2395775" cy="1691425"/>
          </a:xfrm>
          <a:prstGeom prst="rect">
            <a:avLst/>
          </a:prstGeom>
          <a:noFill/>
          <a:ln>
            <a:noFill/>
          </a:ln>
        </p:spPr>
      </p:pic>
      <p:pic>
        <p:nvPicPr>
          <p:cNvPr id="757" name="Google Shape;757;g103b580eb55_2_19"/>
          <p:cNvPicPr preferRelativeResize="0"/>
          <p:nvPr/>
        </p:nvPicPr>
        <p:blipFill rotWithShape="1">
          <a:blip r:embed="rId6">
            <a:alphaModFix/>
          </a:blip>
          <a:srcRect b="0" l="0" r="0" t="29083"/>
          <a:stretch/>
        </p:blipFill>
        <p:spPr>
          <a:xfrm>
            <a:off x="0" y="2780624"/>
            <a:ext cx="5006650" cy="23663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103b580eb55_2_11"/>
          <p:cNvSpPr txBox="1"/>
          <p:nvPr/>
        </p:nvSpPr>
        <p:spPr>
          <a:xfrm>
            <a:off x="301559" y="1099226"/>
            <a:ext cx="7373700" cy="578400"/>
          </a:xfrm>
          <a:prstGeom prst="rect">
            <a:avLst/>
          </a:prstGeom>
          <a:noFill/>
          <a:ln>
            <a:noFill/>
          </a:ln>
        </p:spPr>
        <p:txBody>
          <a:bodyPr anchorCtr="0" anchor="t" bIns="45700" lIns="91425" spcFirstLastPara="1" rIns="91425" wrap="square" tIns="45700">
            <a:normAutofit/>
          </a:bodyPr>
          <a:lstStyle/>
          <a:p>
            <a:pPr indent="-228600" lvl="0" marL="228600" marR="0" rtl="0" algn="l">
              <a:spcBef>
                <a:spcPts val="0"/>
              </a:spcBef>
              <a:spcAft>
                <a:spcPts val="0"/>
              </a:spcAft>
              <a:buClr>
                <a:srgbClr val="267200"/>
              </a:buClr>
              <a:buSzPts val="2600"/>
              <a:buFont typeface="Source Sans Pro"/>
              <a:buChar char="•"/>
            </a:pPr>
            <a:r>
              <a:rPr lang="en-US" sz="2000">
                <a:solidFill>
                  <a:srgbClr val="262626"/>
                </a:solidFill>
                <a:latin typeface="Source Sans Pro"/>
                <a:ea typeface="Source Sans Pro"/>
                <a:cs typeface="Source Sans Pro"/>
                <a:sym typeface="Source Sans Pro"/>
              </a:rPr>
              <a:t> In 2021, the Forum moved online for certain events</a:t>
            </a:r>
            <a:endParaRPr/>
          </a:p>
        </p:txBody>
      </p:sp>
      <p:pic>
        <p:nvPicPr>
          <p:cNvPr id="764" name="Google Shape;764;g103b580eb55_2_11"/>
          <p:cNvPicPr preferRelativeResize="0"/>
          <p:nvPr/>
        </p:nvPicPr>
        <p:blipFill rotWithShape="1">
          <a:blip r:embed="rId3">
            <a:alphaModFix/>
          </a:blip>
          <a:srcRect b="0" l="0" r="0" t="0"/>
          <a:stretch/>
        </p:blipFill>
        <p:spPr>
          <a:xfrm>
            <a:off x="667911" y="1555453"/>
            <a:ext cx="7450586" cy="3493626"/>
          </a:xfrm>
          <a:prstGeom prst="rect">
            <a:avLst/>
          </a:prstGeom>
          <a:noFill/>
          <a:ln>
            <a:noFill/>
          </a:ln>
        </p:spPr>
      </p:pic>
      <p:pic>
        <p:nvPicPr>
          <p:cNvPr id="765" name="Google Shape;765;g103b580eb55_2_11"/>
          <p:cNvPicPr preferRelativeResize="0"/>
          <p:nvPr/>
        </p:nvPicPr>
        <p:blipFill>
          <a:blip r:embed="rId4">
            <a:alphaModFix/>
          </a:blip>
          <a:stretch>
            <a:fillRect/>
          </a:stretch>
        </p:blipFill>
        <p:spPr>
          <a:xfrm>
            <a:off x="5393375" y="255350"/>
            <a:ext cx="3383952" cy="821100"/>
          </a:xfrm>
          <a:prstGeom prst="rect">
            <a:avLst/>
          </a:prstGeom>
          <a:noFill/>
          <a:ln>
            <a:noFill/>
          </a:ln>
        </p:spPr>
      </p:pic>
      <p:grpSp>
        <p:nvGrpSpPr>
          <p:cNvPr id="766" name="Google Shape;766;g103b580eb55_2_11"/>
          <p:cNvGrpSpPr/>
          <p:nvPr/>
        </p:nvGrpSpPr>
        <p:grpSpPr>
          <a:xfrm>
            <a:off x="292946" y="0"/>
            <a:ext cx="4811554" cy="1076446"/>
            <a:chOff x="292946" y="0"/>
            <a:chExt cx="4811554" cy="1076446"/>
          </a:xfrm>
        </p:grpSpPr>
        <p:pic>
          <p:nvPicPr>
            <p:cNvPr descr="Une image contenant assiette&#10;&#10;Description générée automatiquement" id="767" name="Google Shape;767;g103b580eb55_2_11"/>
            <p:cNvPicPr preferRelativeResize="0"/>
            <p:nvPr/>
          </p:nvPicPr>
          <p:blipFill rotWithShape="1">
            <a:blip r:embed="rId5">
              <a:alphaModFix/>
            </a:blip>
            <a:srcRect b="0" l="0" r="0" t="0"/>
            <a:stretch/>
          </p:blipFill>
          <p:spPr>
            <a:xfrm>
              <a:off x="292946" y="0"/>
              <a:ext cx="1669944" cy="1076446"/>
            </a:xfrm>
            <a:prstGeom prst="rect">
              <a:avLst/>
            </a:prstGeom>
            <a:noFill/>
            <a:ln>
              <a:noFill/>
            </a:ln>
          </p:spPr>
        </p:pic>
        <p:cxnSp>
          <p:nvCxnSpPr>
            <p:cNvPr id="768" name="Google Shape;768;g103b580eb55_2_11"/>
            <p:cNvCxnSpPr/>
            <p:nvPr/>
          </p:nvCxnSpPr>
          <p:spPr>
            <a:xfrm>
              <a:off x="3886200" y="763929"/>
              <a:ext cx="1218300" cy="0"/>
            </a:xfrm>
            <a:prstGeom prst="straightConnector1">
              <a:avLst/>
            </a:prstGeom>
            <a:noFill/>
            <a:ln cap="flat" cmpd="sng" w="34925">
              <a:solidFill>
                <a:srgbClr val="CBCC07"/>
              </a:solidFill>
              <a:prstDash val="solid"/>
              <a:round/>
              <a:headEnd len="sm" w="sm" type="none"/>
              <a:tailEnd len="sm" w="sm" type="none"/>
            </a:ln>
          </p:spPr>
        </p:cxnSp>
        <p:sp>
          <p:nvSpPr>
            <p:cNvPr id="769" name="Google Shape;769;g103b580eb55_2_11"/>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72"/>
          <p:cNvSpPr/>
          <p:nvPr/>
        </p:nvSpPr>
        <p:spPr>
          <a:xfrm>
            <a:off x="1312900" y="2248564"/>
            <a:ext cx="3750300" cy="141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600" u="none" cap="none" strike="noStrike">
                <a:solidFill>
                  <a:schemeClr val="dk1"/>
                </a:solidFill>
                <a:latin typeface="Raleway Thin"/>
                <a:ea typeface="Raleway Thin"/>
                <a:cs typeface="Raleway Thin"/>
                <a:sym typeface="Raleway Thin"/>
              </a:rPr>
              <a:t>EU priorities</a:t>
            </a:r>
            <a:endParaRPr b="0" i="0" sz="3600" u="none" cap="none" strike="noStrike">
              <a:solidFill>
                <a:schemeClr val="dk1"/>
              </a:solidFill>
              <a:latin typeface="Raleway Thin"/>
              <a:ea typeface="Raleway Thin"/>
              <a:cs typeface="Raleway Thin"/>
              <a:sym typeface="Raleway Thin"/>
            </a:endParaRPr>
          </a:p>
          <a:p>
            <a:pPr indent="0" lvl="0" marL="0" marR="0" rtl="0" algn="l">
              <a:lnSpc>
                <a:spcPct val="100000"/>
              </a:lnSpc>
              <a:spcBef>
                <a:spcPts val="0"/>
              </a:spcBef>
              <a:spcAft>
                <a:spcPts val="0"/>
              </a:spcAft>
              <a:buClr>
                <a:schemeClr val="dk1"/>
              </a:buClr>
              <a:buSzPts val="1100"/>
              <a:buFont typeface="Arial"/>
              <a:buNone/>
            </a:pPr>
            <a:r>
              <a:rPr lang="en-US" sz="3600">
                <a:solidFill>
                  <a:schemeClr val="dk1"/>
                </a:solidFill>
                <a:latin typeface="Raleway Thin"/>
                <a:ea typeface="Raleway Thin"/>
                <a:cs typeface="Raleway Thin"/>
                <a:sym typeface="Raleway Thin"/>
              </a:rPr>
              <a:t>&amp; policies</a:t>
            </a:r>
            <a:endParaRPr sz="3600">
              <a:solidFill>
                <a:schemeClr val="dk1"/>
              </a:solidFill>
              <a:latin typeface="Raleway Thin"/>
              <a:ea typeface="Raleway Thin"/>
              <a:cs typeface="Raleway Thin"/>
              <a:sym typeface="Raleway Thin"/>
            </a:endParaRPr>
          </a:p>
        </p:txBody>
      </p:sp>
      <p:grpSp>
        <p:nvGrpSpPr>
          <p:cNvPr id="123" name="Google Shape;123;p72"/>
          <p:cNvGrpSpPr/>
          <p:nvPr/>
        </p:nvGrpSpPr>
        <p:grpSpPr>
          <a:xfrm>
            <a:off x="292946" y="0"/>
            <a:ext cx="4811489" cy="1076446"/>
            <a:chOff x="292946" y="0"/>
            <a:chExt cx="4811489" cy="1076446"/>
          </a:xfrm>
        </p:grpSpPr>
        <p:pic>
          <p:nvPicPr>
            <p:cNvPr descr="Une image contenant assiette&#10;&#10;Description générée automatiquement" id="124" name="Google Shape;124;p72"/>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125" name="Google Shape;125;p72"/>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126" name="Google Shape;126;p72"/>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descr="Une image contenant bâtiment, extérieur, avant, assis&#10;&#10;Description générée automatiquement" id="127" name="Google Shape;127;p72"/>
          <p:cNvPicPr preferRelativeResize="0"/>
          <p:nvPr/>
        </p:nvPicPr>
        <p:blipFill rotWithShape="1">
          <a:blip r:embed="rId4">
            <a:alphaModFix/>
          </a:blip>
          <a:srcRect b="372" l="30437" r="5857" t="-372"/>
          <a:stretch/>
        </p:blipFill>
        <p:spPr>
          <a:xfrm>
            <a:off x="5365509" y="0"/>
            <a:ext cx="5080000" cy="5143500"/>
          </a:xfrm>
          <a:prstGeom prst="rect">
            <a:avLst/>
          </a:prstGeom>
          <a:noFill/>
          <a:ln>
            <a:noFill/>
          </a:ln>
        </p:spPr>
      </p:pic>
      <p:pic>
        <p:nvPicPr>
          <p:cNvPr descr="Une image contenant bâtiment, extérieur, avant, assis&#10;&#10;Description générée automatiquement" id="128" name="Google Shape;128;p72"/>
          <p:cNvPicPr preferRelativeResize="0"/>
          <p:nvPr/>
        </p:nvPicPr>
        <p:blipFill rotWithShape="1">
          <a:blip r:embed="rId5">
            <a:alphaModFix/>
          </a:blip>
          <a:srcRect b="0" l="71214" r="15594" t="48358"/>
          <a:stretch/>
        </p:blipFill>
        <p:spPr>
          <a:xfrm>
            <a:off x="0" y="1381859"/>
            <a:ext cx="1051814" cy="265622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103b580eb55_2_29"/>
          <p:cNvSpPr txBox="1"/>
          <p:nvPr>
            <p:ph type="title"/>
          </p:nvPr>
        </p:nvSpPr>
        <p:spPr>
          <a:xfrm>
            <a:off x="156941" y="201809"/>
            <a:ext cx="7385400" cy="4818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267200"/>
              </a:buClr>
              <a:buSzPts val="2000"/>
              <a:buFont typeface="Source Sans Pro"/>
              <a:buNone/>
            </a:pPr>
            <a:r>
              <a:t/>
            </a:r>
            <a:endParaRPr sz="2000"/>
          </a:p>
        </p:txBody>
      </p:sp>
      <p:sp>
        <p:nvSpPr>
          <p:cNvPr id="776" name="Google Shape;776;g103b580eb55_2_29"/>
          <p:cNvSpPr txBox="1"/>
          <p:nvPr/>
        </p:nvSpPr>
        <p:spPr>
          <a:xfrm>
            <a:off x="301559" y="1099226"/>
            <a:ext cx="7373700" cy="1575900"/>
          </a:xfrm>
          <a:prstGeom prst="rect">
            <a:avLst/>
          </a:prstGeom>
          <a:noFill/>
          <a:ln>
            <a:noFill/>
          </a:ln>
        </p:spPr>
        <p:txBody>
          <a:bodyPr anchorCtr="0" anchor="t" bIns="45700" lIns="91425" spcFirstLastPara="1" rIns="91425" wrap="square" tIns="45700">
            <a:normAutofit fontScale="25000" lnSpcReduction="20000"/>
          </a:bodyPr>
          <a:lstStyle/>
          <a:p>
            <a:pPr indent="-221028" lvl="0" marL="228600" marR="0" rtl="0" algn="l">
              <a:spcBef>
                <a:spcPts val="0"/>
              </a:spcBef>
              <a:spcAft>
                <a:spcPts val="0"/>
              </a:spcAft>
              <a:buClr>
                <a:srgbClr val="267200"/>
              </a:buClr>
              <a:buSzPct val="106435"/>
              <a:buFont typeface="Avenir"/>
              <a:buChar char="•"/>
            </a:pPr>
            <a:r>
              <a:rPr lang="en-US" sz="9323">
                <a:solidFill>
                  <a:srgbClr val="262626"/>
                </a:solidFill>
                <a:latin typeface="Avenir"/>
                <a:ea typeface="Avenir"/>
                <a:cs typeface="Avenir"/>
                <a:sym typeface="Avenir"/>
              </a:rPr>
              <a:t> New logo unveiled recently</a:t>
            </a:r>
            <a:endParaRPr sz="8723">
              <a:latin typeface="Avenir"/>
              <a:ea typeface="Avenir"/>
              <a:cs typeface="Avenir"/>
              <a:sym typeface="Avenir"/>
            </a:endParaRPr>
          </a:p>
          <a:p>
            <a:pPr indent="-221028" lvl="0" marL="228600" marR="0" rtl="0" algn="l">
              <a:spcBef>
                <a:spcPts val="1800"/>
              </a:spcBef>
              <a:spcAft>
                <a:spcPts val="0"/>
              </a:spcAft>
              <a:buClr>
                <a:srgbClr val="267200"/>
              </a:buClr>
              <a:buSzPct val="106435"/>
              <a:buFont typeface="Avenir"/>
              <a:buChar char="•"/>
            </a:pPr>
            <a:r>
              <a:rPr lang="en-US" sz="9323">
                <a:solidFill>
                  <a:srgbClr val="262626"/>
                </a:solidFill>
                <a:latin typeface="Avenir"/>
                <a:ea typeface="Avenir"/>
                <a:cs typeface="Avenir"/>
                <a:sym typeface="Avenir"/>
              </a:rPr>
              <a:t> New &amp; Renewed partnerships &amp; events</a:t>
            </a:r>
            <a:endParaRPr sz="8723">
              <a:latin typeface="Avenir"/>
              <a:ea typeface="Avenir"/>
              <a:cs typeface="Avenir"/>
              <a:sym typeface="Avenir"/>
            </a:endParaRPr>
          </a:p>
          <a:p>
            <a:pPr indent="-221028" lvl="0" marL="228600" marR="0" rtl="0" algn="l">
              <a:spcBef>
                <a:spcPts val="1800"/>
              </a:spcBef>
              <a:spcAft>
                <a:spcPts val="0"/>
              </a:spcAft>
              <a:buClr>
                <a:srgbClr val="267200"/>
              </a:buClr>
              <a:buSzPct val="106435"/>
              <a:buFont typeface="Avenir"/>
              <a:buChar char="•"/>
            </a:pPr>
            <a:r>
              <a:rPr lang="en-US" sz="9323">
                <a:solidFill>
                  <a:srgbClr val="262626"/>
                </a:solidFill>
                <a:latin typeface="Avenir"/>
                <a:ea typeface="Avenir"/>
                <a:cs typeface="Avenir"/>
                <a:sym typeface="Avenir"/>
              </a:rPr>
              <a:t> A bold annual work program</a:t>
            </a:r>
            <a:endParaRPr sz="8723">
              <a:latin typeface="Avenir"/>
              <a:ea typeface="Avenir"/>
              <a:cs typeface="Avenir"/>
              <a:sym typeface="Avenir"/>
            </a:endParaRPr>
          </a:p>
          <a:p>
            <a:pPr indent="-63500" lvl="0" marL="228600" marR="0" rtl="0" algn="l">
              <a:spcBef>
                <a:spcPts val="1800"/>
              </a:spcBef>
              <a:spcAft>
                <a:spcPts val="0"/>
              </a:spcAft>
              <a:buClr>
                <a:srgbClr val="267200"/>
              </a:buClr>
              <a:buSzPct val="129999"/>
              <a:buFont typeface="Source Sans Pro"/>
              <a:buNone/>
            </a:pPr>
            <a:r>
              <a:t/>
            </a:r>
            <a:endParaRPr sz="2000">
              <a:solidFill>
                <a:srgbClr val="262626"/>
              </a:solidFill>
              <a:latin typeface="Source Sans Pro"/>
              <a:ea typeface="Source Sans Pro"/>
              <a:cs typeface="Source Sans Pro"/>
              <a:sym typeface="Source Sans Pro"/>
            </a:endParaRPr>
          </a:p>
          <a:p>
            <a:pPr indent="0" lvl="0" marL="0" marR="0" rtl="0" algn="l">
              <a:spcBef>
                <a:spcPts val="1800"/>
              </a:spcBef>
              <a:spcAft>
                <a:spcPts val="0"/>
              </a:spcAft>
              <a:buClr>
                <a:srgbClr val="267200"/>
              </a:buClr>
              <a:buSzPct val="129999"/>
              <a:buFont typeface="Source Sans Pro"/>
              <a:buNone/>
            </a:pPr>
            <a:r>
              <a:t/>
            </a:r>
            <a:endParaRPr b="1" sz="2000">
              <a:solidFill>
                <a:srgbClr val="262626"/>
              </a:solidFill>
              <a:latin typeface="Source Sans Pro"/>
              <a:ea typeface="Source Sans Pro"/>
              <a:cs typeface="Source Sans Pro"/>
              <a:sym typeface="Source Sans Pro"/>
            </a:endParaRPr>
          </a:p>
        </p:txBody>
      </p:sp>
      <p:grpSp>
        <p:nvGrpSpPr>
          <p:cNvPr id="777" name="Google Shape;777;g103b580eb55_2_29"/>
          <p:cNvGrpSpPr/>
          <p:nvPr/>
        </p:nvGrpSpPr>
        <p:grpSpPr>
          <a:xfrm>
            <a:off x="126346" y="22775"/>
            <a:ext cx="4811554" cy="1076446"/>
            <a:chOff x="292946" y="0"/>
            <a:chExt cx="4811554" cy="1076446"/>
          </a:xfrm>
        </p:grpSpPr>
        <p:pic>
          <p:nvPicPr>
            <p:cNvPr descr="Une image contenant assiette&#10;&#10;Description générée automatiquement" id="778" name="Google Shape;778;g103b580eb55_2_29"/>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779" name="Google Shape;779;g103b580eb55_2_29"/>
            <p:cNvCxnSpPr/>
            <p:nvPr/>
          </p:nvCxnSpPr>
          <p:spPr>
            <a:xfrm>
              <a:off x="3886200" y="763929"/>
              <a:ext cx="1218300" cy="0"/>
            </a:xfrm>
            <a:prstGeom prst="straightConnector1">
              <a:avLst/>
            </a:prstGeom>
            <a:noFill/>
            <a:ln cap="flat" cmpd="sng" w="34925">
              <a:solidFill>
                <a:srgbClr val="CBCC07"/>
              </a:solidFill>
              <a:prstDash val="solid"/>
              <a:round/>
              <a:headEnd len="sm" w="sm" type="none"/>
              <a:tailEnd len="sm" w="sm" type="none"/>
            </a:ln>
          </p:spPr>
        </p:cxnSp>
        <p:sp>
          <p:nvSpPr>
            <p:cNvPr id="780" name="Google Shape;780;g103b580eb55_2_29"/>
            <p:cNvSpPr/>
            <p:nvPr/>
          </p:nvSpPr>
          <p:spPr>
            <a:xfrm>
              <a:off x="1962892" y="594652"/>
              <a:ext cx="1950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781" name="Google Shape;781;g103b580eb55_2_29"/>
          <p:cNvPicPr preferRelativeResize="0"/>
          <p:nvPr/>
        </p:nvPicPr>
        <p:blipFill>
          <a:blip r:embed="rId4">
            <a:alphaModFix/>
          </a:blip>
          <a:stretch>
            <a:fillRect/>
          </a:stretch>
        </p:blipFill>
        <p:spPr>
          <a:xfrm>
            <a:off x="531500" y="3016988"/>
            <a:ext cx="8229600" cy="1704975"/>
          </a:xfrm>
          <a:prstGeom prst="rect">
            <a:avLst/>
          </a:prstGeom>
          <a:noFill/>
          <a:ln>
            <a:noFill/>
          </a:ln>
        </p:spPr>
      </p:pic>
      <p:pic>
        <p:nvPicPr>
          <p:cNvPr id="782" name="Google Shape;782;g103b580eb55_2_29"/>
          <p:cNvPicPr preferRelativeResize="0"/>
          <p:nvPr/>
        </p:nvPicPr>
        <p:blipFill>
          <a:blip r:embed="rId5">
            <a:alphaModFix/>
          </a:blip>
          <a:stretch>
            <a:fillRect/>
          </a:stretch>
        </p:blipFill>
        <p:spPr>
          <a:xfrm>
            <a:off x="5377150" y="255350"/>
            <a:ext cx="3383952" cy="821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103b580eb55_2_36"/>
          <p:cNvSpPr txBox="1"/>
          <p:nvPr/>
        </p:nvSpPr>
        <p:spPr>
          <a:xfrm>
            <a:off x="7158644" y="208811"/>
            <a:ext cx="15624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venir"/>
                <a:ea typeface="Avenir"/>
                <a:cs typeface="Avenir"/>
                <a:sym typeface="Avenir"/>
              </a:rPr>
              <a:t>New and exciting events </a:t>
            </a:r>
            <a:endParaRPr>
              <a:latin typeface="Avenir"/>
              <a:ea typeface="Avenir"/>
              <a:cs typeface="Avenir"/>
              <a:sym typeface="Avenir"/>
            </a:endParaRPr>
          </a:p>
        </p:txBody>
      </p:sp>
      <p:sp>
        <p:nvSpPr>
          <p:cNvPr id="788" name="Google Shape;788;g103b580eb55_2_36"/>
          <p:cNvSpPr txBox="1"/>
          <p:nvPr/>
        </p:nvSpPr>
        <p:spPr>
          <a:xfrm>
            <a:off x="228863" y="2387084"/>
            <a:ext cx="2491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2813A"/>
                </a:solidFill>
                <a:latin typeface="Source Sans Pro"/>
                <a:ea typeface="Source Sans Pro"/>
                <a:cs typeface="Source Sans Pro"/>
                <a:sym typeface="Source Sans Pro"/>
              </a:rPr>
              <a:t>EU-US Collaboration</a:t>
            </a:r>
            <a:endParaRPr/>
          </a:p>
        </p:txBody>
      </p:sp>
      <p:sp>
        <p:nvSpPr>
          <p:cNvPr id="789" name="Google Shape;789;g103b580eb55_2_36"/>
          <p:cNvSpPr txBox="1"/>
          <p:nvPr/>
        </p:nvSpPr>
        <p:spPr>
          <a:xfrm>
            <a:off x="3389094" y="2249283"/>
            <a:ext cx="2365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2813A"/>
                </a:solidFill>
                <a:latin typeface="Source Sans Pro"/>
                <a:ea typeface="Source Sans Pro"/>
                <a:cs typeface="Source Sans Pro"/>
                <a:sym typeface="Source Sans Pro"/>
              </a:rPr>
              <a:t>UN Food System Summit Dialogue</a:t>
            </a:r>
            <a:endParaRPr/>
          </a:p>
        </p:txBody>
      </p:sp>
      <p:sp>
        <p:nvSpPr>
          <p:cNvPr id="790" name="Google Shape;790;g103b580eb55_2_36"/>
          <p:cNvSpPr txBox="1"/>
          <p:nvPr/>
        </p:nvSpPr>
        <p:spPr>
          <a:xfrm>
            <a:off x="6388141" y="2387084"/>
            <a:ext cx="2536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2813A"/>
                </a:solidFill>
                <a:latin typeface="Source Sans Pro"/>
                <a:ea typeface="Source Sans Pro"/>
                <a:cs typeface="Source Sans Pro"/>
                <a:sym typeface="Source Sans Pro"/>
              </a:rPr>
              <a:t>EU Green Deal Panel</a:t>
            </a:r>
            <a:endParaRPr/>
          </a:p>
        </p:txBody>
      </p:sp>
      <p:pic>
        <p:nvPicPr>
          <p:cNvPr id="791" name="Google Shape;791;g103b580eb55_2_36"/>
          <p:cNvPicPr preferRelativeResize="0"/>
          <p:nvPr/>
        </p:nvPicPr>
        <p:blipFill>
          <a:blip r:embed="rId3">
            <a:alphaModFix/>
          </a:blip>
          <a:stretch>
            <a:fillRect/>
          </a:stretch>
        </p:blipFill>
        <p:spPr>
          <a:xfrm>
            <a:off x="0" y="7"/>
            <a:ext cx="9144000" cy="2231136"/>
          </a:xfrm>
          <a:prstGeom prst="rect">
            <a:avLst/>
          </a:prstGeom>
          <a:noFill/>
          <a:ln>
            <a:noFill/>
          </a:ln>
        </p:spPr>
      </p:pic>
      <p:pic>
        <p:nvPicPr>
          <p:cNvPr id="792" name="Google Shape;792;g103b580eb55_2_36"/>
          <p:cNvPicPr preferRelativeResize="0"/>
          <p:nvPr/>
        </p:nvPicPr>
        <p:blipFill>
          <a:blip r:embed="rId4">
            <a:alphaModFix/>
          </a:blip>
          <a:stretch>
            <a:fillRect/>
          </a:stretch>
        </p:blipFill>
        <p:spPr>
          <a:xfrm>
            <a:off x="161200" y="3045850"/>
            <a:ext cx="2327925" cy="1551950"/>
          </a:xfrm>
          <a:prstGeom prst="rect">
            <a:avLst/>
          </a:prstGeom>
          <a:noFill/>
          <a:ln>
            <a:noFill/>
          </a:ln>
        </p:spPr>
      </p:pic>
      <p:pic>
        <p:nvPicPr>
          <p:cNvPr id="793" name="Google Shape;793;g103b580eb55_2_36"/>
          <p:cNvPicPr preferRelativeResize="0"/>
          <p:nvPr/>
        </p:nvPicPr>
        <p:blipFill>
          <a:blip r:embed="rId5">
            <a:alphaModFix/>
          </a:blip>
          <a:stretch>
            <a:fillRect/>
          </a:stretch>
        </p:blipFill>
        <p:spPr>
          <a:xfrm>
            <a:off x="2804950" y="3016612"/>
            <a:ext cx="2862970" cy="1610424"/>
          </a:xfrm>
          <a:prstGeom prst="rect">
            <a:avLst/>
          </a:prstGeom>
          <a:noFill/>
          <a:ln>
            <a:noFill/>
          </a:ln>
        </p:spPr>
      </p:pic>
      <p:pic>
        <p:nvPicPr>
          <p:cNvPr id="794" name="Google Shape;794;g103b580eb55_2_36"/>
          <p:cNvPicPr preferRelativeResize="0"/>
          <p:nvPr/>
        </p:nvPicPr>
        <p:blipFill>
          <a:blip r:embed="rId6">
            <a:alphaModFix/>
          </a:blip>
          <a:stretch>
            <a:fillRect/>
          </a:stretch>
        </p:blipFill>
        <p:spPr>
          <a:xfrm>
            <a:off x="6263218" y="2987375"/>
            <a:ext cx="2416184" cy="16104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38"/>
          <p:cNvSpPr txBox="1"/>
          <p:nvPr>
            <p:ph type="title"/>
          </p:nvPr>
        </p:nvSpPr>
        <p:spPr>
          <a:xfrm>
            <a:off x="5480533" y="492188"/>
            <a:ext cx="6741042"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Friends of the </a:t>
            </a:r>
            <a:br>
              <a:rPr lang="en-US" sz="2400">
                <a:solidFill>
                  <a:srgbClr val="CBCC07"/>
                </a:solidFill>
              </a:rPr>
            </a:br>
            <a:r>
              <a:rPr lang="en-US" sz="2400">
                <a:solidFill>
                  <a:srgbClr val="CBCC07"/>
                </a:solidFill>
              </a:rPr>
              <a:t>Countryside</a:t>
            </a:r>
            <a:endParaRPr sz="2400">
              <a:solidFill>
                <a:srgbClr val="CBCC07"/>
              </a:solidFill>
            </a:endParaRPr>
          </a:p>
        </p:txBody>
      </p:sp>
      <p:sp>
        <p:nvSpPr>
          <p:cNvPr id="800" name="Google Shape;800;p38"/>
          <p:cNvSpPr txBox="1"/>
          <p:nvPr/>
        </p:nvSpPr>
        <p:spPr>
          <a:xfrm>
            <a:off x="4468400" y="1435342"/>
            <a:ext cx="4675600" cy="3158023"/>
          </a:xfrm>
          <a:prstGeom prst="rect">
            <a:avLst/>
          </a:prstGeom>
          <a:noFill/>
          <a:ln>
            <a:noFill/>
          </a:ln>
        </p:spPr>
        <p:txBody>
          <a:bodyPr anchorCtr="0" anchor="t" bIns="45700" lIns="91425" spcFirstLastPara="1" rIns="91425" wrap="square" tIns="45700">
            <a:normAutofit/>
          </a:bodyPr>
          <a:lstStyle/>
          <a:p>
            <a:pPr indent="-152400" lvl="0" marL="228600" marR="0" rtl="0" algn="l">
              <a:lnSpc>
                <a:spcPct val="100000"/>
              </a:lnSpc>
              <a:spcBef>
                <a:spcPts val="0"/>
              </a:spcBef>
              <a:spcAft>
                <a:spcPts val="0"/>
              </a:spcAft>
              <a:buClr>
                <a:srgbClr val="267200"/>
              </a:buClr>
              <a:buSzPts val="1400"/>
              <a:buFont typeface="Source Sans Pro"/>
              <a:buChar char="●"/>
            </a:pPr>
            <a:r>
              <a:rPr b="0" i="0" lang="en-US" sz="2000" u="none" cap="none" strike="noStrike">
                <a:solidFill>
                  <a:srgbClr val="262626"/>
                </a:solidFill>
                <a:latin typeface="Raleway Thin"/>
                <a:ea typeface="Raleway Thin"/>
                <a:cs typeface="Raleway Thin"/>
                <a:sym typeface="Raleway Thin"/>
              </a:rPr>
              <a:t> The private support network of the ELO</a:t>
            </a:r>
            <a:endParaRPr b="0" i="0" sz="1400" u="none" cap="none" strike="noStrike">
              <a:solidFill>
                <a:srgbClr val="000000"/>
              </a:solidFill>
              <a:latin typeface="Raleway Thin"/>
              <a:ea typeface="Raleway Thin"/>
              <a:cs typeface="Raleway Thin"/>
              <a:sym typeface="Raleway Thin"/>
            </a:endParaRPr>
          </a:p>
          <a:p>
            <a:pPr indent="-152400" lvl="0" marL="228600" marR="0" rtl="0" algn="l">
              <a:lnSpc>
                <a:spcPct val="100000"/>
              </a:lnSpc>
              <a:spcBef>
                <a:spcPts val="1800"/>
              </a:spcBef>
              <a:spcAft>
                <a:spcPts val="0"/>
              </a:spcAft>
              <a:buClr>
                <a:srgbClr val="267200"/>
              </a:buClr>
              <a:buSzPts val="1400"/>
              <a:buFont typeface="Source Sans Pro"/>
              <a:buChar char="●"/>
            </a:pPr>
            <a:r>
              <a:rPr b="0" i="0" lang="en-US" sz="2000" u="none" cap="none" strike="noStrike">
                <a:solidFill>
                  <a:srgbClr val="262626"/>
                </a:solidFill>
                <a:latin typeface="Raleway Thin"/>
                <a:ea typeface="Raleway Thin"/>
                <a:cs typeface="Raleway Thin"/>
                <a:sym typeface="Raleway Thin"/>
              </a:rPr>
              <a:t> 450+ private land managers and entrepreneurs </a:t>
            </a:r>
            <a:endParaRPr b="0" i="0" sz="1400" u="none" cap="none" strike="noStrike">
              <a:solidFill>
                <a:srgbClr val="000000"/>
              </a:solidFill>
              <a:latin typeface="Raleway Thin"/>
              <a:ea typeface="Raleway Thin"/>
              <a:cs typeface="Raleway Thin"/>
              <a:sym typeface="Raleway Thin"/>
            </a:endParaRPr>
          </a:p>
          <a:p>
            <a:pPr indent="-152400" lvl="0" marL="228600" marR="0" rtl="0" algn="l">
              <a:lnSpc>
                <a:spcPct val="100000"/>
              </a:lnSpc>
              <a:spcBef>
                <a:spcPts val="1800"/>
              </a:spcBef>
              <a:spcAft>
                <a:spcPts val="0"/>
              </a:spcAft>
              <a:buClr>
                <a:srgbClr val="267200"/>
              </a:buClr>
              <a:buSzPts val="1400"/>
              <a:buFont typeface="Source Sans Pro"/>
              <a:buChar char="●"/>
            </a:pPr>
            <a:r>
              <a:rPr lang="en-US" sz="2000">
                <a:solidFill>
                  <a:srgbClr val="262626"/>
                </a:solidFill>
                <a:latin typeface="Raleway Thin"/>
                <a:ea typeface="Raleway Thin"/>
                <a:cs typeface="Raleway Thin"/>
                <a:sym typeface="Raleway Thin"/>
              </a:rPr>
              <a:t>Successful 24th GA in Cordoba with 250 participants </a:t>
            </a:r>
            <a:endParaRPr b="1" i="0" sz="2000" u="none" cap="none" strike="noStrike">
              <a:solidFill>
                <a:srgbClr val="262626"/>
              </a:solidFill>
              <a:latin typeface="Raleway Thin"/>
              <a:ea typeface="Raleway Thin"/>
              <a:cs typeface="Raleway Thin"/>
              <a:sym typeface="Raleway Thin"/>
            </a:endParaRPr>
          </a:p>
          <a:p>
            <a:pPr indent="0" lvl="0" marL="0" marR="0" rtl="0" algn="l">
              <a:lnSpc>
                <a:spcPct val="100000"/>
              </a:lnSpc>
              <a:spcBef>
                <a:spcPts val="1800"/>
              </a:spcBef>
              <a:spcAft>
                <a:spcPts val="0"/>
              </a:spcAft>
              <a:buClr>
                <a:srgbClr val="000000"/>
              </a:buClr>
              <a:buSzPts val="2000"/>
              <a:buFont typeface="Arial"/>
              <a:buNone/>
            </a:pPr>
            <a:r>
              <a:rPr b="0" i="0" lang="en-US" sz="2000" u="none" cap="none" strike="noStrike">
                <a:solidFill>
                  <a:srgbClr val="267200"/>
                </a:solidFill>
                <a:latin typeface="Raleway Thin"/>
                <a:ea typeface="Raleway Thin"/>
                <a:cs typeface="Raleway Thin"/>
                <a:sym typeface="Raleway Thin"/>
              </a:rPr>
              <a:t>    www.friendsofthecountryside.org </a:t>
            </a:r>
            <a:endParaRPr b="0" i="0" sz="1400" u="none" cap="none" strike="noStrike">
              <a:solidFill>
                <a:srgbClr val="000000"/>
              </a:solidFill>
              <a:latin typeface="Raleway Thin"/>
              <a:ea typeface="Raleway Thin"/>
              <a:cs typeface="Raleway Thin"/>
              <a:sym typeface="Raleway Thin"/>
            </a:endParaRPr>
          </a:p>
        </p:txBody>
      </p:sp>
      <p:sp>
        <p:nvSpPr>
          <p:cNvPr id="801" name="Google Shape;801;p38"/>
          <p:cNvSpPr txBox="1"/>
          <p:nvPr/>
        </p:nvSpPr>
        <p:spPr>
          <a:xfrm>
            <a:off x="447300" y="4593375"/>
            <a:ext cx="8142300" cy="48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FF0000"/>
                </a:solidFill>
                <a:latin typeface="Raleway"/>
                <a:ea typeface="Raleway"/>
                <a:cs typeface="Raleway"/>
                <a:sym typeface="Raleway"/>
              </a:rPr>
              <a:t>FCS Jubilee 25</a:t>
            </a:r>
            <a:r>
              <a:rPr baseline="30000" lang="en-US" sz="1200">
                <a:solidFill>
                  <a:srgbClr val="FF0000"/>
                </a:solidFill>
                <a:latin typeface="Raleway"/>
                <a:ea typeface="Raleway"/>
                <a:cs typeface="Raleway"/>
                <a:sym typeface="Raleway"/>
              </a:rPr>
              <a:t>th</a:t>
            </a:r>
            <a:r>
              <a:rPr lang="en-US" sz="1200">
                <a:solidFill>
                  <a:srgbClr val="FF0000"/>
                </a:solidFill>
                <a:latin typeface="Raleway"/>
                <a:ea typeface="Raleway"/>
                <a:cs typeface="Raleway"/>
                <a:sym typeface="Raleway"/>
              </a:rPr>
              <a:t> General Assembly in Evora will take place from Thursday June 9 to Sunday June 12, 2022</a:t>
            </a:r>
            <a:endParaRPr sz="1200">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1">
              <a:solidFill>
                <a:srgbClr val="FF0000"/>
              </a:solidFill>
              <a:latin typeface="Raleway Thin"/>
              <a:ea typeface="Raleway Thin"/>
              <a:cs typeface="Raleway Thin"/>
              <a:sym typeface="Raleway Thin"/>
            </a:endParaRPr>
          </a:p>
        </p:txBody>
      </p:sp>
      <p:grpSp>
        <p:nvGrpSpPr>
          <p:cNvPr id="802" name="Google Shape;802;p38"/>
          <p:cNvGrpSpPr/>
          <p:nvPr/>
        </p:nvGrpSpPr>
        <p:grpSpPr>
          <a:xfrm>
            <a:off x="292946" y="0"/>
            <a:ext cx="4811489" cy="1076446"/>
            <a:chOff x="292946" y="0"/>
            <a:chExt cx="4811489" cy="1076446"/>
          </a:xfrm>
        </p:grpSpPr>
        <p:pic>
          <p:nvPicPr>
            <p:cNvPr descr="Une image contenant assiette&#10;&#10;Description générée automatiquement" id="803" name="Google Shape;803;p38"/>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804" name="Google Shape;804;p38"/>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805" name="Google Shape;805;p38"/>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806" name="Google Shape;806;p38"/>
          <p:cNvPicPr preferRelativeResize="0"/>
          <p:nvPr/>
        </p:nvPicPr>
        <p:blipFill>
          <a:blip r:embed="rId4">
            <a:alphaModFix/>
          </a:blip>
          <a:stretch>
            <a:fillRect/>
          </a:stretch>
        </p:blipFill>
        <p:spPr>
          <a:xfrm>
            <a:off x="87900" y="1133550"/>
            <a:ext cx="2243728" cy="1076450"/>
          </a:xfrm>
          <a:prstGeom prst="rect">
            <a:avLst/>
          </a:prstGeom>
          <a:noFill/>
          <a:ln>
            <a:noFill/>
          </a:ln>
        </p:spPr>
      </p:pic>
      <p:pic>
        <p:nvPicPr>
          <p:cNvPr id="807" name="Google Shape;807;p38"/>
          <p:cNvPicPr preferRelativeResize="0"/>
          <p:nvPr/>
        </p:nvPicPr>
        <p:blipFill>
          <a:blip r:embed="rId5">
            <a:alphaModFix/>
          </a:blip>
          <a:stretch>
            <a:fillRect/>
          </a:stretch>
        </p:blipFill>
        <p:spPr>
          <a:xfrm>
            <a:off x="292950" y="2209999"/>
            <a:ext cx="4087501" cy="22952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39"/>
          <p:cNvSpPr txBox="1"/>
          <p:nvPr>
            <p:ph type="title"/>
          </p:nvPr>
        </p:nvSpPr>
        <p:spPr>
          <a:xfrm>
            <a:off x="5497114" y="234360"/>
            <a:ext cx="3133153" cy="767024"/>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1600">
                <a:solidFill>
                  <a:srgbClr val="CBCC07"/>
                </a:solidFill>
              </a:rPr>
              <a:t>European Parliament </a:t>
            </a:r>
            <a:br>
              <a:rPr lang="en-US" sz="1600">
                <a:solidFill>
                  <a:srgbClr val="CBCC07"/>
                </a:solidFill>
              </a:rPr>
            </a:br>
            <a:r>
              <a:rPr lang="en-US" sz="1600">
                <a:solidFill>
                  <a:srgbClr val="CBCC07"/>
                </a:solidFill>
              </a:rPr>
              <a:t>“Biodiversity, Hunting, Countryside” Intergroup </a:t>
            </a:r>
            <a:endParaRPr sz="1600">
              <a:solidFill>
                <a:srgbClr val="CBCC07"/>
              </a:solidFill>
            </a:endParaRPr>
          </a:p>
        </p:txBody>
      </p:sp>
      <p:pic>
        <p:nvPicPr>
          <p:cNvPr descr="intergroup" id="814" name="Google Shape;814;p39"/>
          <p:cNvPicPr preferRelativeResize="0"/>
          <p:nvPr/>
        </p:nvPicPr>
        <p:blipFill rotWithShape="1">
          <a:blip r:embed="rId3">
            <a:alphaModFix/>
          </a:blip>
          <a:srcRect b="0" l="0" r="0" t="0"/>
          <a:stretch/>
        </p:blipFill>
        <p:spPr>
          <a:xfrm>
            <a:off x="7995439" y="131491"/>
            <a:ext cx="926322" cy="926322"/>
          </a:xfrm>
          <a:prstGeom prst="rect">
            <a:avLst/>
          </a:prstGeom>
          <a:noFill/>
          <a:ln>
            <a:noFill/>
          </a:ln>
        </p:spPr>
      </p:pic>
      <p:grpSp>
        <p:nvGrpSpPr>
          <p:cNvPr id="815" name="Google Shape;815;p39"/>
          <p:cNvGrpSpPr/>
          <p:nvPr/>
        </p:nvGrpSpPr>
        <p:grpSpPr>
          <a:xfrm>
            <a:off x="222239" y="0"/>
            <a:ext cx="5157835" cy="1076446"/>
            <a:chOff x="292946" y="0"/>
            <a:chExt cx="5157835" cy="1076446"/>
          </a:xfrm>
        </p:grpSpPr>
        <p:pic>
          <p:nvPicPr>
            <p:cNvPr descr="Une image contenant assiette&#10;&#10;Description générée automatiquement" id="816" name="Google Shape;816;p39"/>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817" name="Google Shape;817;p39"/>
            <p:cNvCxnSpPr/>
            <p:nvPr/>
          </p:nvCxnSpPr>
          <p:spPr>
            <a:xfrm>
              <a:off x="3714758" y="790477"/>
              <a:ext cx="1736023" cy="0"/>
            </a:xfrm>
            <a:prstGeom prst="straightConnector1">
              <a:avLst/>
            </a:prstGeom>
            <a:noFill/>
            <a:ln cap="flat" cmpd="sng" w="34925">
              <a:solidFill>
                <a:srgbClr val="CBCC07"/>
              </a:solidFill>
              <a:prstDash val="solid"/>
              <a:round/>
              <a:headEnd len="sm" w="sm" type="none"/>
              <a:tailEnd len="sm" w="sm" type="none"/>
            </a:ln>
          </p:spPr>
        </p:cxnSp>
        <p:sp>
          <p:nvSpPr>
            <p:cNvPr id="818" name="Google Shape;818;p39"/>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
        <p:nvSpPr>
          <p:cNvPr id="819" name="Google Shape;819;p39"/>
          <p:cNvSpPr txBox="1"/>
          <p:nvPr/>
        </p:nvSpPr>
        <p:spPr>
          <a:xfrm>
            <a:off x="140925" y="1272275"/>
            <a:ext cx="5750400" cy="18750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600"/>
              <a:buFont typeface="Arial"/>
              <a:buNone/>
            </a:pPr>
            <a:r>
              <a:rPr b="0" i="0" lang="en-US" sz="1600" u="none" cap="none" strike="noStrike">
                <a:solidFill>
                  <a:srgbClr val="262626"/>
                </a:solidFill>
                <a:latin typeface="Raleway Thin"/>
                <a:ea typeface="Raleway Thin"/>
                <a:cs typeface="Raleway Thin"/>
                <a:sym typeface="Raleway Thin"/>
              </a:rPr>
              <a:t>A full year 202</a:t>
            </a:r>
            <a:r>
              <a:rPr lang="en-US" sz="1600">
                <a:solidFill>
                  <a:srgbClr val="262626"/>
                </a:solidFill>
                <a:latin typeface="Raleway Thin"/>
                <a:ea typeface="Raleway Thin"/>
                <a:cs typeface="Raleway Thin"/>
                <a:sym typeface="Raleway Thin"/>
              </a:rPr>
              <a:t>1 in hybrid </a:t>
            </a:r>
            <a:r>
              <a:rPr b="0" i="0" lang="en-US" sz="1600" u="none" cap="none" strike="noStrike">
                <a:solidFill>
                  <a:srgbClr val="262626"/>
                </a:solidFill>
                <a:latin typeface="Raleway Thin"/>
                <a:ea typeface="Raleway Thin"/>
                <a:cs typeface="Raleway Thin"/>
                <a:sym typeface="Raleway Thin"/>
              </a:rPr>
              <a:t>: </a:t>
            </a:r>
            <a:endParaRPr b="0" i="0" sz="1400" u="none" cap="none" strike="noStrike">
              <a:solidFill>
                <a:srgbClr val="000000"/>
              </a:solidFill>
              <a:latin typeface="Raleway Thin"/>
              <a:ea typeface="Raleway Thin"/>
              <a:cs typeface="Raleway Thin"/>
              <a:sym typeface="Raleway Thin"/>
            </a:endParaRPr>
          </a:p>
          <a:p>
            <a:pPr indent="-260350" lvl="0" marL="285750" marR="0" rtl="0" algn="l">
              <a:lnSpc>
                <a:spcPct val="107000"/>
              </a:lnSpc>
              <a:spcBef>
                <a:spcPts val="800"/>
              </a:spcBef>
              <a:spcAft>
                <a:spcPts val="0"/>
              </a:spcAft>
              <a:buClr>
                <a:srgbClr val="267200"/>
              </a:buClr>
              <a:buSzPts val="1200"/>
              <a:buFont typeface="Raleway Light"/>
              <a:buChar char="●"/>
            </a:pPr>
            <a:r>
              <a:rPr lang="en-US" sz="1200">
                <a:solidFill>
                  <a:srgbClr val="404040"/>
                </a:solidFill>
                <a:highlight>
                  <a:srgbClr val="FFFFFF"/>
                </a:highlight>
                <a:latin typeface="Raleway Light"/>
                <a:ea typeface="Raleway Light"/>
                <a:cs typeface="Raleway Light"/>
                <a:sym typeface="Raleway Light"/>
              </a:rPr>
              <a:t>“Combatting the greatest threat to wolves in Europe: Illegal killing” (Sept.)</a:t>
            </a:r>
            <a:endParaRPr i="0" sz="1200" u="none" cap="none" strike="noStrike">
              <a:solidFill>
                <a:srgbClr val="262626"/>
              </a:solidFill>
              <a:latin typeface="Raleway Light"/>
              <a:ea typeface="Raleway Light"/>
              <a:cs typeface="Raleway Light"/>
              <a:sym typeface="Raleway Light"/>
            </a:endParaRPr>
          </a:p>
          <a:p>
            <a:pPr indent="-260350" lvl="0" marL="285750" marR="0" rtl="0" algn="l">
              <a:lnSpc>
                <a:spcPct val="107000"/>
              </a:lnSpc>
              <a:spcBef>
                <a:spcPts val="800"/>
              </a:spcBef>
              <a:spcAft>
                <a:spcPts val="0"/>
              </a:spcAft>
              <a:buClr>
                <a:srgbClr val="267200"/>
              </a:buClr>
              <a:buSzPts val="1200"/>
              <a:buFont typeface="Raleway Light"/>
              <a:buChar char="●"/>
            </a:pPr>
            <a:r>
              <a:rPr lang="en-US" sz="1200">
                <a:latin typeface="Raleway Light"/>
                <a:ea typeface="Raleway Light"/>
                <a:cs typeface="Raleway Light"/>
                <a:sym typeface="Raleway Light"/>
              </a:rPr>
              <a:t>Dynamic of Agriculture for a Lively Countryside (June)</a:t>
            </a:r>
            <a:endParaRPr sz="1200">
              <a:latin typeface="Raleway Light"/>
              <a:ea typeface="Raleway Light"/>
              <a:cs typeface="Raleway Light"/>
              <a:sym typeface="Raleway Light"/>
            </a:endParaRPr>
          </a:p>
          <a:p>
            <a:pPr indent="-260350" lvl="0" marL="285750" marR="0" rtl="0" algn="l">
              <a:lnSpc>
                <a:spcPct val="107000"/>
              </a:lnSpc>
              <a:spcBef>
                <a:spcPts val="800"/>
              </a:spcBef>
              <a:spcAft>
                <a:spcPts val="0"/>
              </a:spcAft>
              <a:buSzPts val="1200"/>
              <a:buFont typeface="Raleway Light"/>
              <a:buChar char="●"/>
            </a:pPr>
            <a:r>
              <a:rPr lang="en-US" sz="1200">
                <a:latin typeface="Raleway Light"/>
                <a:ea typeface="Raleway Light"/>
                <a:cs typeface="Raleway Light"/>
                <a:sym typeface="Raleway Light"/>
              </a:rPr>
              <a:t>EU Nature Restoration Targets: State of play and next steps (April)</a:t>
            </a:r>
            <a:endParaRPr sz="1200">
              <a:latin typeface="Raleway Light"/>
              <a:ea typeface="Raleway Light"/>
              <a:cs typeface="Raleway Light"/>
              <a:sym typeface="Raleway Light"/>
            </a:endParaRPr>
          </a:p>
          <a:p>
            <a:pPr indent="-260350" lvl="0" marL="285750" marR="0" rtl="0" algn="l">
              <a:lnSpc>
                <a:spcPct val="107000"/>
              </a:lnSpc>
              <a:spcBef>
                <a:spcPts val="800"/>
              </a:spcBef>
              <a:spcAft>
                <a:spcPts val="0"/>
              </a:spcAft>
              <a:buSzPts val="1200"/>
              <a:buFont typeface="Raleway Light"/>
              <a:buChar char="●"/>
            </a:pPr>
            <a:r>
              <a:rPr lang="en-US" sz="1200">
                <a:latin typeface="Raleway Light"/>
                <a:ea typeface="Raleway Light"/>
                <a:cs typeface="Raleway Light"/>
                <a:sym typeface="Raleway Light"/>
              </a:rPr>
              <a:t>Hunting under the Birds Directive: an open debate on the state of play (Feb)</a:t>
            </a:r>
            <a:endParaRPr sz="1200">
              <a:latin typeface="Raleway Light"/>
              <a:ea typeface="Raleway Light"/>
              <a:cs typeface="Raleway Light"/>
              <a:sym typeface="Raleway Light"/>
            </a:endParaRPr>
          </a:p>
          <a:p>
            <a:pPr indent="-196850" lvl="0" marL="285750" marR="0" rtl="0" algn="l">
              <a:lnSpc>
                <a:spcPct val="107000"/>
              </a:lnSpc>
              <a:spcBef>
                <a:spcPts val="8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0" name="Google Shape;820;p39"/>
          <p:cNvPicPr preferRelativeResize="0"/>
          <p:nvPr/>
        </p:nvPicPr>
        <p:blipFill>
          <a:blip r:embed="rId5">
            <a:alphaModFix/>
          </a:blip>
          <a:stretch>
            <a:fillRect/>
          </a:stretch>
        </p:blipFill>
        <p:spPr>
          <a:xfrm>
            <a:off x="140925" y="2811975"/>
            <a:ext cx="1535450" cy="2120149"/>
          </a:xfrm>
          <a:prstGeom prst="rect">
            <a:avLst/>
          </a:prstGeom>
          <a:noFill/>
          <a:ln>
            <a:noFill/>
          </a:ln>
        </p:spPr>
      </p:pic>
      <p:pic>
        <p:nvPicPr>
          <p:cNvPr id="821" name="Google Shape;821;p39"/>
          <p:cNvPicPr preferRelativeResize="0"/>
          <p:nvPr/>
        </p:nvPicPr>
        <p:blipFill>
          <a:blip r:embed="rId6">
            <a:alphaModFix/>
          </a:blip>
          <a:stretch>
            <a:fillRect/>
          </a:stretch>
        </p:blipFill>
        <p:spPr>
          <a:xfrm>
            <a:off x="6251023" y="1167206"/>
            <a:ext cx="2743424" cy="3880220"/>
          </a:xfrm>
          <a:prstGeom prst="rect">
            <a:avLst/>
          </a:prstGeom>
          <a:noFill/>
          <a:ln>
            <a:noFill/>
          </a:ln>
        </p:spPr>
      </p:pic>
      <p:pic>
        <p:nvPicPr>
          <p:cNvPr id="822" name="Google Shape;822;p39"/>
          <p:cNvPicPr preferRelativeResize="0"/>
          <p:nvPr/>
        </p:nvPicPr>
        <p:blipFill>
          <a:blip r:embed="rId7">
            <a:alphaModFix/>
          </a:blip>
          <a:stretch>
            <a:fillRect/>
          </a:stretch>
        </p:blipFill>
        <p:spPr>
          <a:xfrm>
            <a:off x="3553400" y="3222587"/>
            <a:ext cx="2608650" cy="1442525"/>
          </a:xfrm>
          <a:prstGeom prst="rect">
            <a:avLst/>
          </a:prstGeom>
          <a:noFill/>
          <a:ln>
            <a:noFill/>
          </a:ln>
        </p:spPr>
      </p:pic>
      <p:pic>
        <p:nvPicPr>
          <p:cNvPr id="823" name="Google Shape;823;p39"/>
          <p:cNvPicPr preferRelativeResize="0"/>
          <p:nvPr/>
        </p:nvPicPr>
        <p:blipFill>
          <a:blip r:embed="rId8">
            <a:alphaModFix/>
          </a:blip>
          <a:stretch>
            <a:fillRect/>
          </a:stretch>
        </p:blipFill>
        <p:spPr>
          <a:xfrm>
            <a:off x="1854325" y="2811975"/>
            <a:ext cx="1610101" cy="21201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3"/>
          <p:cNvSpPr txBox="1"/>
          <p:nvPr>
            <p:ph type="title"/>
          </p:nvPr>
        </p:nvSpPr>
        <p:spPr>
          <a:xfrm>
            <a:off x="5497114" y="234360"/>
            <a:ext cx="3133153" cy="767024"/>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1600">
                <a:solidFill>
                  <a:srgbClr val="CBCC07"/>
                </a:solidFill>
              </a:rPr>
              <a:t>European Parliament </a:t>
            </a:r>
            <a:br>
              <a:rPr lang="en-US" sz="1600">
                <a:solidFill>
                  <a:srgbClr val="CBCC07"/>
                </a:solidFill>
              </a:rPr>
            </a:br>
            <a:r>
              <a:rPr lang="en-US" sz="1600">
                <a:solidFill>
                  <a:srgbClr val="CBCC07"/>
                </a:solidFill>
              </a:rPr>
              <a:t>“Biodiversity, Hunting, Countryside” Intergroup </a:t>
            </a:r>
            <a:endParaRPr sz="1600">
              <a:solidFill>
                <a:srgbClr val="CBCC07"/>
              </a:solidFill>
            </a:endParaRPr>
          </a:p>
        </p:txBody>
      </p:sp>
      <p:pic>
        <p:nvPicPr>
          <p:cNvPr descr="intergroup" id="830" name="Google Shape;830;p3"/>
          <p:cNvPicPr preferRelativeResize="0"/>
          <p:nvPr/>
        </p:nvPicPr>
        <p:blipFill rotWithShape="1">
          <a:blip r:embed="rId3">
            <a:alphaModFix/>
          </a:blip>
          <a:srcRect b="0" l="0" r="0" t="0"/>
          <a:stretch/>
        </p:blipFill>
        <p:spPr>
          <a:xfrm>
            <a:off x="7995439" y="131491"/>
            <a:ext cx="926322" cy="926322"/>
          </a:xfrm>
          <a:prstGeom prst="rect">
            <a:avLst/>
          </a:prstGeom>
          <a:noFill/>
          <a:ln>
            <a:noFill/>
          </a:ln>
        </p:spPr>
      </p:pic>
      <p:grpSp>
        <p:nvGrpSpPr>
          <p:cNvPr id="831" name="Google Shape;831;p3"/>
          <p:cNvGrpSpPr/>
          <p:nvPr/>
        </p:nvGrpSpPr>
        <p:grpSpPr>
          <a:xfrm>
            <a:off x="222239" y="0"/>
            <a:ext cx="5157835" cy="1076446"/>
            <a:chOff x="292946" y="0"/>
            <a:chExt cx="5157835" cy="1076446"/>
          </a:xfrm>
        </p:grpSpPr>
        <p:pic>
          <p:nvPicPr>
            <p:cNvPr descr="Une image contenant assiette&#10;&#10;Description générée automatiquement" id="832" name="Google Shape;832;p3"/>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833" name="Google Shape;833;p3"/>
            <p:cNvCxnSpPr/>
            <p:nvPr/>
          </p:nvCxnSpPr>
          <p:spPr>
            <a:xfrm>
              <a:off x="3714758" y="790477"/>
              <a:ext cx="1736023" cy="0"/>
            </a:xfrm>
            <a:prstGeom prst="straightConnector1">
              <a:avLst/>
            </a:prstGeom>
            <a:noFill/>
            <a:ln cap="flat" cmpd="sng" w="34925">
              <a:solidFill>
                <a:srgbClr val="CBCC07"/>
              </a:solidFill>
              <a:prstDash val="solid"/>
              <a:round/>
              <a:headEnd len="sm" w="sm" type="none"/>
              <a:tailEnd len="sm" w="sm" type="none"/>
            </a:ln>
          </p:spPr>
        </p:cxnSp>
        <p:sp>
          <p:nvSpPr>
            <p:cNvPr id="834" name="Google Shape;834;p3"/>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
        <p:nvSpPr>
          <p:cNvPr id="835" name="Google Shape;835;p3"/>
          <p:cNvSpPr txBox="1"/>
          <p:nvPr/>
        </p:nvSpPr>
        <p:spPr>
          <a:xfrm>
            <a:off x="3973032" y="2438974"/>
            <a:ext cx="45900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Thin"/>
                <a:ea typeface="Raleway Thin"/>
                <a:cs typeface="Raleway Thin"/>
                <a:sym typeface="Raleway Thin"/>
              </a:rPr>
              <a:t>REGISTRATIONS ARE OPEN ! </a:t>
            </a:r>
            <a:endParaRPr b="0" i="0" sz="3600" u="none" cap="none" strike="noStrike">
              <a:solidFill>
                <a:srgbClr val="0000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3600"/>
              <a:buFont typeface="Arial"/>
              <a:buNone/>
            </a:pPr>
            <a:r>
              <a:rPr lang="en-US" sz="3600">
                <a:latin typeface="Raleway Thin"/>
                <a:ea typeface="Raleway Thin"/>
                <a:cs typeface="Raleway Thin"/>
                <a:sym typeface="Raleway Thin"/>
              </a:rPr>
              <a:t>YOU CAN JOIN IN PERSON or ONLINE</a:t>
            </a:r>
            <a:endParaRPr sz="3600">
              <a:latin typeface="Raleway Thin"/>
              <a:ea typeface="Raleway Thin"/>
              <a:cs typeface="Raleway Thin"/>
              <a:sym typeface="Raleway Thin"/>
            </a:endParaRPr>
          </a:p>
        </p:txBody>
      </p:sp>
      <p:sp>
        <p:nvSpPr>
          <p:cNvPr id="836" name="Google Shape;836;p3"/>
          <p:cNvSpPr txBox="1"/>
          <p:nvPr/>
        </p:nvSpPr>
        <p:spPr>
          <a:xfrm>
            <a:off x="3973032" y="1499310"/>
            <a:ext cx="45720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Raleway Thin"/>
                <a:ea typeface="Raleway Thin"/>
                <a:cs typeface="Raleway Thin"/>
                <a:sym typeface="Raleway Thin"/>
              </a:rPr>
              <a:t>European Biodiversity Conference</a:t>
            </a:r>
            <a:endParaRPr b="0" i="0" sz="1600" u="none" cap="none" strike="noStrike">
              <a:solidFill>
                <a:srgbClr val="0000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Raleway Thin"/>
                <a:ea typeface="Raleway Thin"/>
                <a:cs typeface="Raleway Thin"/>
                <a:sym typeface="Raleway Thin"/>
              </a:rPr>
              <a:t>&amp; European Bee Award </a:t>
            </a:r>
            <a:endParaRPr b="0" i="0" sz="1400" u="none" cap="none" strike="noStrike">
              <a:solidFill>
                <a:srgbClr val="000000"/>
              </a:solidFill>
              <a:latin typeface="Raleway Thin"/>
              <a:ea typeface="Raleway Thin"/>
              <a:cs typeface="Raleway Thin"/>
              <a:sym typeface="Raleway Thin"/>
            </a:endParaRPr>
          </a:p>
        </p:txBody>
      </p:sp>
      <p:pic>
        <p:nvPicPr>
          <p:cNvPr id="837" name="Google Shape;837;p3"/>
          <p:cNvPicPr preferRelativeResize="0"/>
          <p:nvPr/>
        </p:nvPicPr>
        <p:blipFill>
          <a:blip r:embed="rId5">
            <a:alphaModFix/>
          </a:blip>
          <a:stretch>
            <a:fillRect/>
          </a:stretch>
        </p:blipFill>
        <p:spPr>
          <a:xfrm>
            <a:off x="152400" y="1146550"/>
            <a:ext cx="3095125" cy="384455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40"/>
          <p:cNvSpPr txBox="1"/>
          <p:nvPr>
            <p:ph type="title"/>
          </p:nvPr>
        </p:nvSpPr>
        <p:spPr>
          <a:xfrm>
            <a:off x="5413641" y="402234"/>
            <a:ext cx="4948238"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Further Annual Events</a:t>
            </a:r>
            <a:endParaRPr sz="2400">
              <a:solidFill>
                <a:srgbClr val="CBCC07"/>
              </a:solidFill>
            </a:endParaRPr>
          </a:p>
        </p:txBody>
      </p:sp>
      <p:sp>
        <p:nvSpPr>
          <p:cNvPr id="843" name="Google Shape;843;p40"/>
          <p:cNvSpPr txBox="1"/>
          <p:nvPr>
            <p:ph idx="1" type="body"/>
          </p:nvPr>
        </p:nvSpPr>
        <p:spPr>
          <a:xfrm>
            <a:off x="4231378" y="1246942"/>
            <a:ext cx="4497133" cy="3494324"/>
          </a:xfrm>
          <a:prstGeom prst="rect">
            <a:avLst/>
          </a:prstGeom>
          <a:noFill/>
          <a:ln>
            <a:noFill/>
          </a:ln>
        </p:spPr>
        <p:txBody>
          <a:bodyPr anchorCtr="0" anchor="t" bIns="45700" lIns="91425" spcFirstLastPara="1" rIns="91425" wrap="square" tIns="45700">
            <a:normAutofit/>
          </a:bodyPr>
          <a:lstStyle/>
          <a:p>
            <a:pPr indent="-168910" lvl="0" marL="228600" rtl="0" algn="l">
              <a:lnSpc>
                <a:spcPct val="90000"/>
              </a:lnSpc>
              <a:spcBef>
                <a:spcPts val="1800"/>
              </a:spcBef>
              <a:spcAft>
                <a:spcPts val="0"/>
              </a:spcAft>
              <a:buClr>
                <a:srgbClr val="267200"/>
              </a:buClr>
              <a:buSzPts val="1400"/>
              <a:buFont typeface="Raleway Thin"/>
              <a:buChar char="●"/>
            </a:pPr>
            <a:r>
              <a:rPr lang="en-US" sz="1800">
                <a:latin typeface="Raleway Thin"/>
                <a:ea typeface="Raleway Thin"/>
                <a:cs typeface="Raleway Thin"/>
                <a:sym typeface="Raleway Thin"/>
              </a:rPr>
              <a:t>Annual Innovation Conference</a:t>
            </a:r>
            <a:endParaRPr>
              <a:latin typeface="Raleway Thin"/>
              <a:ea typeface="Raleway Thin"/>
              <a:cs typeface="Raleway Thin"/>
              <a:sym typeface="Raleway Thin"/>
            </a:endParaRPr>
          </a:p>
          <a:p>
            <a:pPr indent="-168910" lvl="0" marL="228600" rtl="0" algn="l">
              <a:lnSpc>
                <a:spcPct val="90000"/>
              </a:lnSpc>
              <a:spcBef>
                <a:spcPts val="1800"/>
              </a:spcBef>
              <a:spcAft>
                <a:spcPts val="0"/>
              </a:spcAft>
              <a:buClr>
                <a:srgbClr val="267200"/>
              </a:buClr>
              <a:buSzPts val="1400"/>
              <a:buFont typeface="Raleway Thin"/>
              <a:buChar char="●"/>
            </a:pPr>
            <a:r>
              <a:rPr lang="en-US" sz="1800">
                <a:latin typeface="Raleway Thin"/>
                <a:ea typeface="Raleway Thin"/>
                <a:cs typeface="Raleway Thin"/>
                <a:sym typeface="Raleway Thin"/>
              </a:rPr>
              <a:t>Tree of the Year Ceremony </a:t>
            </a:r>
            <a:endParaRPr>
              <a:latin typeface="Raleway Thin"/>
              <a:ea typeface="Raleway Thin"/>
              <a:cs typeface="Raleway Thin"/>
              <a:sym typeface="Raleway Thin"/>
            </a:endParaRPr>
          </a:p>
          <a:p>
            <a:pPr indent="-168910" lvl="0" marL="228600" rtl="0" algn="l">
              <a:lnSpc>
                <a:spcPct val="90000"/>
              </a:lnSpc>
              <a:spcBef>
                <a:spcPts val="1800"/>
              </a:spcBef>
              <a:spcAft>
                <a:spcPts val="0"/>
              </a:spcAft>
              <a:buClr>
                <a:srgbClr val="267200"/>
              </a:buClr>
              <a:buSzPts val="1400"/>
              <a:buFont typeface="Raleway Thin"/>
              <a:buChar char="●"/>
            </a:pPr>
            <a:r>
              <a:rPr lang="en-US" sz="1800">
                <a:latin typeface="Raleway Thin"/>
                <a:ea typeface="Raleway Thin"/>
                <a:cs typeface="Raleway Thin"/>
                <a:sym typeface="Raleway Thin"/>
              </a:rPr>
              <a:t>Regular High-Level Dinners </a:t>
            </a:r>
            <a:endParaRPr>
              <a:latin typeface="Raleway Thin"/>
              <a:ea typeface="Raleway Thin"/>
              <a:cs typeface="Raleway Thin"/>
              <a:sym typeface="Raleway Thin"/>
            </a:endParaRPr>
          </a:p>
          <a:p>
            <a:pPr indent="-168910" lvl="0" marL="228600" rtl="0" algn="l">
              <a:lnSpc>
                <a:spcPct val="90000"/>
              </a:lnSpc>
              <a:spcBef>
                <a:spcPts val="1800"/>
              </a:spcBef>
              <a:spcAft>
                <a:spcPts val="0"/>
              </a:spcAft>
              <a:buClr>
                <a:srgbClr val="267200"/>
              </a:buClr>
              <a:buSzPts val="1400"/>
              <a:buFont typeface="Raleway Thin"/>
              <a:buChar char="●"/>
            </a:pPr>
            <a:r>
              <a:rPr lang="en-US" sz="1800">
                <a:latin typeface="Raleway Thin"/>
                <a:ea typeface="Raleway Thin"/>
                <a:cs typeface="Raleway Thin"/>
                <a:sym typeface="Raleway Thin"/>
              </a:rPr>
              <a:t>2 Regional FFA’s outside Brussels</a:t>
            </a:r>
            <a:endParaRPr>
              <a:latin typeface="Raleway Thin"/>
              <a:ea typeface="Raleway Thin"/>
              <a:cs typeface="Raleway Thin"/>
              <a:sym typeface="Raleway Thin"/>
            </a:endParaRPr>
          </a:p>
          <a:p>
            <a:pPr indent="-168910" lvl="0" marL="228600" rtl="0" algn="l">
              <a:lnSpc>
                <a:spcPct val="90000"/>
              </a:lnSpc>
              <a:spcBef>
                <a:spcPts val="1800"/>
              </a:spcBef>
              <a:spcAft>
                <a:spcPts val="0"/>
              </a:spcAft>
              <a:buClr>
                <a:srgbClr val="267200"/>
              </a:buClr>
              <a:buSzPts val="1400"/>
              <a:buFont typeface="Raleway Thin"/>
              <a:buChar char="●"/>
            </a:pPr>
            <a:r>
              <a:rPr lang="en-US" sz="1800">
                <a:latin typeface="Raleway Thin"/>
                <a:ea typeface="Raleway Thin"/>
                <a:cs typeface="Raleway Thin"/>
                <a:sym typeface="Raleway Thin"/>
              </a:rPr>
              <a:t>2 General Assemblies per year</a:t>
            </a:r>
            <a:endParaRPr>
              <a:latin typeface="Raleway Thin"/>
              <a:ea typeface="Raleway Thin"/>
              <a:cs typeface="Raleway Thin"/>
              <a:sym typeface="Raleway Thin"/>
            </a:endParaRPr>
          </a:p>
          <a:p>
            <a:pPr indent="0" lvl="0" marL="0" rtl="0" algn="l">
              <a:lnSpc>
                <a:spcPct val="90000"/>
              </a:lnSpc>
              <a:spcBef>
                <a:spcPts val="1800"/>
              </a:spcBef>
              <a:spcAft>
                <a:spcPts val="0"/>
              </a:spcAft>
              <a:buSzPts val="2340"/>
              <a:buNone/>
            </a:pPr>
            <a:r>
              <a:rPr b="1" lang="en-US" sz="1800">
                <a:solidFill>
                  <a:srgbClr val="FF0000"/>
                </a:solidFill>
              </a:rPr>
              <a:t>All events currently under scrutiny due to Corona</a:t>
            </a:r>
            <a:endParaRPr b="1"/>
          </a:p>
        </p:txBody>
      </p:sp>
      <p:grpSp>
        <p:nvGrpSpPr>
          <p:cNvPr id="844" name="Google Shape;844;p40"/>
          <p:cNvGrpSpPr/>
          <p:nvPr/>
        </p:nvGrpSpPr>
        <p:grpSpPr>
          <a:xfrm>
            <a:off x="292946" y="0"/>
            <a:ext cx="4811489" cy="1076446"/>
            <a:chOff x="292946" y="0"/>
            <a:chExt cx="4811489" cy="1076446"/>
          </a:xfrm>
        </p:grpSpPr>
        <p:pic>
          <p:nvPicPr>
            <p:cNvPr descr="Une image contenant assiette&#10;&#10;Description générée automatiquement" id="845" name="Google Shape;845;p40"/>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846" name="Google Shape;846;p40"/>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847" name="Google Shape;847;p40"/>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848" name="Google Shape;848;p40"/>
          <p:cNvPicPr preferRelativeResize="0"/>
          <p:nvPr/>
        </p:nvPicPr>
        <p:blipFill>
          <a:blip r:embed="rId4">
            <a:alphaModFix/>
          </a:blip>
          <a:stretch>
            <a:fillRect/>
          </a:stretch>
        </p:blipFill>
        <p:spPr>
          <a:xfrm>
            <a:off x="152400" y="3050085"/>
            <a:ext cx="3707247" cy="1941015"/>
          </a:xfrm>
          <a:prstGeom prst="rect">
            <a:avLst/>
          </a:prstGeom>
          <a:noFill/>
          <a:ln>
            <a:noFill/>
          </a:ln>
        </p:spPr>
      </p:pic>
      <p:pic>
        <p:nvPicPr>
          <p:cNvPr id="849" name="Google Shape;849;p40"/>
          <p:cNvPicPr preferRelativeResize="0"/>
          <p:nvPr/>
        </p:nvPicPr>
        <p:blipFill>
          <a:blip r:embed="rId5">
            <a:alphaModFix/>
          </a:blip>
          <a:stretch>
            <a:fillRect/>
          </a:stretch>
        </p:blipFill>
        <p:spPr>
          <a:xfrm>
            <a:off x="223600" y="1140325"/>
            <a:ext cx="3400474" cy="18458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78"/>
          <p:cNvSpPr/>
          <p:nvPr/>
        </p:nvSpPr>
        <p:spPr>
          <a:xfrm>
            <a:off x="1542833" y="1950570"/>
            <a:ext cx="375019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Thin"/>
                <a:ea typeface="Raleway Thin"/>
                <a:cs typeface="Raleway Thin"/>
                <a:sym typeface="Raleway Thin"/>
              </a:rPr>
              <a:t>Awards</a:t>
            </a:r>
            <a:endParaRPr b="0" i="0" sz="3600" u="none" cap="none" strike="noStrike">
              <a:solidFill>
                <a:srgbClr val="000000"/>
              </a:solidFill>
              <a:latin typeface="Raleway Thin"/>
              <a:ea typeface="Raleway Thin"/>
              <a:cs typeface="Raleway Thin"/>
              <a:sym typeface="Raleway Thin"/>
            </a:endParaRPr>
          </a:p>
        </p:txBody>
      </p:sp>
      <p:grpSp>
        <p:nvGrpSpPr>
          <p:cNvPr id="855" name="Google Shape;855;p78"/>
          <p:cNvGrpSpPr/>
          <p:nvPr/>
        </p:nvGrpSpPr>
        <p:grpSpPr>
          <a:xfrm>
            <a:off x="292946" y="0"/>
            <a:ext cx="4811489" cy="1076446"/>
            <a:chOff x="292946" y="0"/>
            <a:chExt cx="4811489" cy="1076446"/>
          </a:xfrm>
        </p:grpSpPr>
        <p:pic>
          <p:nvPicPr>
            <p:cNvPr descr="Une image contenant assiette&#10;&#10;Description générée automatiquement" id="856" name="Google Shape;856;p78"/>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857" name="Google Shape;857;p78"/>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858" name="Google Shape;858;p78"/>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descr="Une image contenant extérieur, herbe, nature, montagne&#10;&#10;Description générée automatiquement" id="859" name="Google Shape;859;p78"/>
          <p:cNvPicPr preferRelativeResize="0"/>
          <p:nvPr/>
        </p:nvPicPr>
        <p:blipFill rotWithShape="1">
          <a:blip r:embed="rId4">
            <a:alphaModFix/>
          </a:blip>
          <a:srcRect b="-276" l="16365" r="40234" t="652"/>
          <a:stretch/>
        </p:blipFill>
        <p:spPr>
          <a:xfrm>
            <a:off x="5228081" y="-50053"/>
            <a:ext cx="4054893" cy="5241051"/>
          </a:xfrm>
          <a:prstGeom prst="rect">
            <a:avLst/>
          </a:prstGeom>
          <a:noFill/>
          <a:ln>
            <a:noFill/>
          </a:ln>
        </p:spPr>
      </p:pic>
      <p:pic>
        <p:nvPicPr>
          <p:cNvPr descr="Une image contenant extérieur, herbe, signe, montagne&#10;&#10;Description générée automatiquement" id="860" name="Google Shape;860;p78"/>
          <p:cNvPicPr preferRelativeResize="0"/>
          <p:nvPr/>
        </p:nvPicPr>
        <p:blipFill rotWithShape="1">
          <a:blip r:embed="rId5">
            <a:alphaModFix/>
          </a:blip>
          <a:srcRect b="3515" l="19747" r="30060" t="159"/>
          <a:stretch/>
        </p:blipFill>
        <p:spPr>
          <a:xfrm>
            <a:off x="5228081" y="-50054"/>
            <a:ext cx="4054893" cy="5193553"/>
          </a:xfrm>
          <a:prstGeom prst="rect">
            <a:avLst/>
          </a:prstGeom>
          <a:noFill/>
          <a:ln>
            <a:noFill/>
          </a:ln>
        </p:spPr>
      </p:pic>
      <p:pic>
        <p:nvPicPr>
          <p:cNvPr descr="Une image contenant extérieur, herbe, signe, montagne&#10;&#10;Description générée automatiquement" id="861" name="Google Shape;861;p78"/>
          <p:cNvPicPr preferRelativeResize="0"/>
          <p:nvPr/>
        </p:nvPicPr>
        <p:blipFill rotWithShape="1">
          <a:blip r:embed="rId6">
            <a:alphaModFix/>
          </a:blip>
          <a:srcRect b="24025" l="3987" r="81069" t="24377"/>
          <a:stretch/>
        </p:blipFill>
        <p:spPr>
          <a:xfrm>
            <a:off x="0" y="1269910"/>
            <a:ext cx="1151757" cy="265398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42"/>
          <p:cNvSpPr txBox="1"/>
          <p:nvPr>
            <p:ph type="title"/>
          </p:nvPr>
        </p:nvSpPr>
        <p:spPr>
          <a:xfrm>
            <a:off x="5445431" y="440663"/>
            <a:ext cx="4948238"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Soil Award</a:t>
            </a:r>
            <a:endParaRPr sz="2400">
              <a:solidFill>
                <a:srgbClr val="CBCC07"/>
              </a:solidFill>
            </a:endParaRPr>
          </a:p>
        </p:txBody>
      </p:sp>
      <p:pic>
        <p:nvPicPr>
          <p:cNvPr id="867" name="Google Shape;867;p42"/>
          <p:cNvPicPr preferRelativeResize="0"/>
          <p:nvPr/>
        </p:nvPicPr>
        <p:blipFill rotWithShape="1">
          <a:blip r:embed="rId3">
            <a:alphaModFix/>
          </a:blip>
          <a:srcRect b="0" l="0" r="0" t="0"/>
          <a:stretch/>
        </p:blipFill>
        <p:spPr>
          <a:xfrm>
            <a:off x="0" y="1151094"/>
            <a:ext cx="9144000" cy="4197202"/>
          </a:xfrm>
          <a:prstGeom prst="rect">
            <a:avLst/>
          </a:prstGeom>
          <a:noFill/>
          <a:ln>
            <a:noFill/>
          </a:ln>
        </p:spPr>
      </p:pic>
      <p:sp>
        <p:nvSpPr>
          <p:cNvPr id="868" name="Google Shape;868;p42"/>
          <p:cNvSpPr/>
          <p:nvPr/>
        </p:nvSpPr>
        <p:spPr>
          <a:xfrm>
            <a:off x="2139700" y="946300"/>
            <a:ext cx="4800600" cy="48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highlight>
                  <a:schemeClr val="accent5"/>
                </a:highlight>
                <a:latin typeface="Raleway Thin"/>
                <a:ea typeface="Raleway Thin"/>
                <a:cs typeface="Raleway Thin"/>
                <a:sym typeface="Raleway Thin"/>
              </a:rPr>
              <a:t>YOU CAN APPLY BY JANUARY 15 2022!</a:t>
            </a:r>
            <a:endParaRPr b="0" i="0" sz="1800" u="none" cap="none" strike="noStrike">
              <a:solidFill>
                <a:schemeClr val="lt1"/>
              </a:solidFill>
              <a:highlight>
                <a:schemeClr val="accent5"/>
              </a:highlight>
              <a:latin typeface="Raleway Thin"/>
              <a:ea typeface="Raleway Thin"/>
              <a:cs typeface="Raleway Thin"/>
              <a:sym typeface="Raleway Thin"/>
            </a:endParaRPr>
          </a:p>
        </p:txBody>
      </p:sp>
      <p:grpSp>
        <p:nvGrpSpPr>
          <p:cNvPr id="869" name="Google Shape;869;p42"/>
          <p:cNvGrpSpPr/>
          <p:nvPr/>
        </p:nvGrpSpPr>
        <p:grpSpPr>
          <a:xfrm>
            <a:off x="292946" y="0"/>
            <a:ext cx="4811489" cy="1076446"/>
            <a:chOff x="292946" y="0"/>
            <a:chExt cx="4811489" cy="1076446"/>
          </a:xfrm>
        </p:grpSpPr>
        <p:pic>
          <p:nvPicPr>
            <p:cNvPr descr="Une image contenant assiette&#10;&#10;Description générée automatiquement" id="870" name="Google Shape;870;p42"/>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871" name="Google Shape;871;p42"/>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872" name="Google Shape;872;p42"/>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
        <p:nvSpPr>
          <p:cNvPr id="873" name="Google Shape;873;p42"/>
          <p:cNvSpPr txBox="1"/>
          <p:nvPr/>
        </p:nvSpPr>
        <p:spPr>
          <a:xfrm>
            <a:off x="3510125" y="3401250"/>
            <a:ext cx="36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This </a:t>
            </a:r>
            <a:endParaRPr/>
          </a:p>
        </p:txBody>
      </p:sp>
      <p:pic>
        <p:nvPicPr>
          <p:cNvPr id="874" name="Google Shape;874;p42"/>
          <p:cNvPicPr preferRelativeResize="0"/>
          <p:nvPr/>
        </p:nvPicPr>
        <p:blipFill rotWithShape="1">
          <a:blip r:embed="rId5">
            <a:alphaModFix/>
          </a:blip>
          <a:srcRect b="0" l="0" r="0" t="2066"/>
          <a:stretch/>
        </p:blipFill>
        <p:spPr>
          <a:xfrm>
            <a:off x="1981000" y="1447600"/>
            <a:ext cx="5010150" cy="3644650"/>
          </a:xfrm>
          <a:prstGeom prst="rect">
            <a:avLst/>
          </a:prstGeom>
          <a:noFill/>
          <a:ln>
            <a:noFill/>
          </a:ln>
        </p:spPr>
      </p:pic>
      <p:sp>
        <p:nvSpPr>
          <p:cNvPr id="875" name="Google Shape;875;p42"/>
          <p:cNvSpPr txBox="1"/>
          <p:nvPr/>
        </p:nvSpPr>
        <p:spPr>
          <a:xfrm>
            <a:off x="602100" y="2363575"/>
            <a:ext cx="308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44"/>
          <p:cNvPicPr preferRelativeResize="0"/>
          <p:nvPr/>
        </p:nvPicPr>
        <p:blipFill rotWithShape="1">
          <a:blip r:embed="rId3">
            <a:alphaModFix/>
          </a:blip>
          <a:srcRect b="0" l="0" r="0" t="0"/>
          <a:stretch/>
        </p:blipFill>
        <p:spPr>
          <a:xfrm>
            <a:off x="7779523" y="250526"/>
            <a:ext cx="1364476" cy="948325"/>
          </a:xfrm>
          <a:prstGeom prst="rect">
            <a:avLst/>
          </a:prstGeom>
          <a:noFill/>
          <a:ln>
            <a:noFill/>
          </a:ln>
        </p:spPr>
      </p:pic>
      <p:sp>
        <p:nvSpPr>
          <p:cNvPr id="882" name="Google Shape;882;p44"/>
          <p:cNvSpPr txBox="1"/>
          <p:nvPr>
            <p:ph type="title"/>
          </p:nvPr>
        </p:nvSpPr>
        <p:spPr>
          <a:xfrm>
            <a:off x="5579104" y="483727"/>
            <a:ext cx="4948238"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Famigro Award</a:t>
            </a:r>
            <a:endParaRPr sz="2400">
              <a:solidFill>
                <a:srgbClr val="CBCC07"/>
              </a:solidFill>
            </a:endParaRPr>
          </a:p>
        </p:txBody>
      </p:sp>
      <p:sp>
        <p:nvSpPr>
          <p:cNvPr id="883" name="Google Shape;883;p44"/>
          <p:cNvSpPr txBox="1"/>
          <p:nvPr>
            <p:ph idx="1" type="body"/>
          </p:nvPr>
        </p:nvSpPr>
        <p:spPr>
          <a:xfrm>
            <a:off x="2946800" y="1500050"/>
            <a:ext cx="5911800" cy="3355200"/>
          </a:xfrm>
          <a:prstGeom prst="rect">
            <a:avLst/>
          </a:prstGeom>
          <a:noFill/>
          <a:ln>
            <a:noFill/>
          </a:ln>
        </p:spPr>
        <p:txBody>
          <a:bodyPr anchorCtr="0" anchor="t" bIns="45700" lIns="91425" spcFirstLastPara="1" rIns="91425" wrap="square" tIns="45700">
            <a:normAutofit lnSpcReduction="10000"/>
          </a:bodyPr>
          <a:lstStyle/>
          <a:p>
            <a:pPr indent="-171450" lvl="0" marL="228600" rtl="0" algn="l">
              <a:lnSpc>
                <a:spcPct val="90000"/>
              </a:lnSpc>
              <a:spcBef>
                <a:spcPts val="0"/>
              </a:spcBef>
              <a:spcAft>
                <a:spcPts val="0"/>
              </a:spcAft>
              <a:buClr>
                <a:srgbClr val="267200"/>
              </a:buClr>
              <a:buSzPts val="1440"/>
              <a:buFont typeface="Raleway Thin"/>
              <a:buChar char="●"/>
            </a:pPr>
            <a:r>
              <a:rPr lang="en-US" sz="1800">
                <a:latin typeface="Raleway Thin"/>
                <a:ea typeface="Raleway Thin"/>
                <a:cs typeface="Raleway Thin"/>
                <a:sym typeface="Raleway Thin"/>
              </a:rPr>
              <a:t>Created by Karl Grotenfelt in 2013 </a:t>
            </a:r>
            <a:endParaRPr>
              <a:latin typeface="Raleway Thin"/>
              <a:ea typeface="Raleway Thin"/>
              <a:cs typeface="Raleway Thin"/>
              <a:sym typeface="Raleway Thin"/>
            </a:endParaRPr>
          </a:p>
          <a:p>
            <a:pPr indent="-171450" lvl="0" marL="228600" rtl="0" algn="l">
              <a:lnSpc>
                <a:spcPct val="90000"/>
              </a:lnSpc>
              <a:spcBef>
                <a:spcPts val="1800"/>
              </a:spcBef>
              <a:spcAft>
                <a:spcPts val="0"/>
              </a:spcAft>
              <a:buClr>
                <a:srgbClr val="267200"/>
              </a:buClr>
              <a:buSzPts val="1440"/>
              <a:buFont typeface="Raleway Thin"/>
              <a:buChar char="●"/>
            </a:pPr>
            <a:r>
              <a:rPr lang="en-US" sz="1800">
                <a:latin typeface="Raleway Thin"/>
                <a:ea typeface="Raleway Thin"/>
                <a:cs typeface="Raleway Thin"/>
                <a:sym typeface="Raleway Thin"/>
              </a:rPr>
              <a:t>Awarded to young entrepreneurs (18-40) who begin a new, innovative concept in the countryside </a:t>
            </a:r>
            <a:endParaRPr>
              <a:latin typeface="Raleway Thin"/>
              <a:ea typeface="Raleway Thin"/>
              <a:cs typeface="Raleway Thin"/>
              <a:sym typeface="Raleway Thin"/>
            </a:endParaRPr>
          </a:p>
          <a:p>
            <a:pPr indent="-171450" lvl="0" marL="228600" rtl="0" algn="l">
              <a:lnSpc>
                <a:spcPct val="90000"/>
              </a:lnSpc>
              <a:spcBef>
                <a:spcPts val="1800"/>
              </a:spcBef>
              <a:spcAft>
                <a:spcPts val="0"/>
              </a:spcAft>
              <a:buClr>
                <a:srgbClr val="267200"/>
              </a:buClr>
              <a:buSzPts val="1440"/>
              <a:buFont typeface="Raleway Thin"/>
              <a:buChar char="●"/>
            </a:pPr>
            <a:r>
              <a:rPr lang="en-US" sz="1800">
                <a:latin typeface="Raleway Thin"/>
                <a:ea typeface="Raleway Thin"/>
                <a:cs typeface="Raleway Thin"/>
                <a:sym typeface="Raleway Thin"/>
              </a:rPr>
              <a:t>Aims to support rural life, the environment, and social responsibility </a:t>
            </a:r>
            <a:endParaRPr sz="1800">
              <a:latin typeface="Raleway Thin"/>
              <a:ea typeface="Raleway Thin"/>
              <a:cs typeface="Raleway Thin"/>
              <a:sym typeface="Raleway Thin"/>
            </a:endParaRPr>
          </a:p>
          <a:p>
            <a:pPr indent="-137160" lvl="0" marL="228600" rtl="0" algn="l">
              <a:lnSpc>
                <a:spcPct val="90000"/>
              </a:lnSpc>
              <a:spcBef>
                <a:spcPts val="1800"/>
              </a:spcBef>
              <a:spcAft>
                <a:spcPts val="0"/>
              </a:spcAft>
              <a:buClr>
                <a:srgbClr val="267200"/>
              </a:buClr>
              <a:buSzPts val="900"/>
              <a:buFont typeface="Raleway Thin"/>
              <a:buChar char="●"/>
            </a:pPr>
            <a:r>
              <a:rPr lang="en-US" sz="1800">
                <a:latin typeface="Raleway Thin"/>
                <a:ea typeface="Raleway Thin"/>
                <a:cs typeface="Raleway Thin"/>
                <a:sym typeface="Raleway Thin"/>
              </a:rPr>
              <a:t>Famigro winner in 202</a:t>
            </a:r>
            <a:r>
              <a:rPr lang="en-US" sz="1800"/>
              <a:t>1</a:t>
            </a:r>
            <a:r>
              <a:rPr lang="en-US" sz="1800">
                <a:latin typeface="Raleway Thin"/>
                <a:ea typeface="Raleway Thin"/>
                <a:cs typeface="Raleway Thin"/>
                <a:sym typeface="Raleway Thin"/>
              </a:rPr>
              <a:t>: Alfonso CHICO DE </a:t>
            </a:r>
            <a:r>
              <a:rPr lang="en-US" sz="1800"/>
              <a:t>GUZMÁN</a:t>
            </a:r>
            <a:r>
              <a:rPr lang="en-US" sz="1800"/>
              <a:t> &amp; Team for “La Junquera </a:t>
            </a:r>
            <a:r>
              <a:rPr lang="en-US" sz="1800"/>
              <a:t>Regenerative Farm and Entrepreneurship HUB”</a:t>
            </a:r>
            <a:r>
              <a:rPr lang="en-US" sz="1800"/>
              <a:t>  </a:t>
            </a:r>
            <a:r>
              <a:rPr lang="en-US" sz="1800">
                <a:latin typeface="Raleway Thin"/>
                <a:ea typeface="Raleway Thin"/>
                <a:cs typeface="Raleway Thin"/>
                <a:sym typeface="Raleway Thin"/>
              </a:rPr>
              <a:t>                             </a:t>
            </a:r>
            <a:endParaRPr sz="1800">
              <a:latin typeface="Raleway Thin"/>
              <a:ea typeface="Raleway Thin"/>
              <a:cs typeface="Raleway Thin"/>
              <a:sym typeface="Raleway Thin"/>
            </a:endParaRPr>
          </a:p>
          <a:p>
            <a:pPr indent="-171450" lvl="0" marL="228600" rtl="0" algn="l">
              <a:lnSpc>
                <a:spcPct val="90000"/>
              </a:lnSpc>
              <a:spcBef>
                <a:spcPts val="1800"/>
              </a:spcBef>
              <a:spcAft>
                <a:spcPts val="0"/>
              </a:spcAft>
              <a:buClr>
                <a:srgbClr val="267200"/>
              </a:buClr>
              <a:buSzPts val="1440"/>
              <a:buFont typeface="Raleway Thin"/>
              <a:buChar char="●"/>
            </a:pPr>
            <a:r>
              <a:rPr lang="en-US" sz="1800">
                <a:latin typeface="Raleway Thin"/>
                <a:ea typeface="Raleway Thin"/>
                <a:cs typeface="Raleway Thin"/>
                <a:sym typeface="Raleway Thin"/>
              </a:rPr>
              <a:t>More information and forms on ELO and YFCS websites </a:t>
            </a:r>
            <a:r>
              <a:rPr lang="en-US" sz="1800" u="sng">
                <a:solidFill>
                  <a:schemeClr val="hlink"/>
                </a:solidFill>
                <a:latin typeface="Raleway Thin"/>
                <a:ea typeface="Raleway Thin"/>
                <a:cs typeface="Raleway Thin"/>
                <a:sym typeface="Raleway Thin"/>
                <a:hlinkClick r:id="rId4"/>
              </a:rPr>
              <a:t>www.yfcs.eu</a:t>
            </a:r>
            <a:r>
              <a:rPr lang="en-US" sz="1800">
                <a:latin typeface="Raleway Thin"/>
                <a:ea typeface="Raleway Thin"/>
                <a:cs typeface="Raleway Thin"/>
                <a:sym typeface="Raleway Thin"/>
              </a:rPr>
              <a:t> </a:t>
            </a:r>
            <a:endParaRPr sz="1800">
              <a:latin typeface="Raleway Thin"/>
              <a:ea typeface="Raleway Thin"/>
              <a:cs typeface="Raleway Thin"/>
              <a:sym typeface="Raleway Thin"/>
            </a:endParaRPr>
          </a:p>
        </p:txBody>
      </p:sp>
      <p:pic>
        <p:nvPicPr>
          <p:cNvPr id="884" name="Google Shape;884;p44"/>
          <p:cNvPicPr preferRelativeResize="0"/>
          <p:nvPr/>
        </p:nvPicPr>
        <p:blipFill rotWithShape="1">
          <a:blip r:embed="rId5">
            <a:alphaModFix/>
          </a:blip>
          <a:srcRect b="0" l="0" r="0" t="0"/>
          <a:stretch/>
        </p:blipFill>
        <p:spPr>
          <a:xfrm>
            <a:off x="0" y="1254800"/>
            <a:ext cx="2743200" cy="1897380"/>
          </a:xfrm>
          <a:prstGeom prst="rect">
            <a:avLst/>
          </a:prstGeom>
          <a:noFill/>
          <a:ln>
            <a:noFill/>
          </a:ln>
        </p:spPr>
      </p:pic>
      <p:grpSp>
        <p:nvGrpSpPr>
          <p:cNvPr id="885" name="Google Shape;885;p44"/>
          <p:cNvGrpSpPr/>
          <p:nvPr/>
        </p:nvGrpSpPr>
        <p:grpSpPr>
          <a:xfrm>
            <a:off x="475827" y="0"/>
            <a:ext cx="4811489" cy="1076446"/>
            <a:chOff x="292946" y="0"/>
            <a:chExt cx="4811489" cy="1076446"/>
          </a:xfrm>
        </p:grpSpPr>
        <p:pic>
          <p:nvPicPr>
            <p:cNvPr descr="Une image contenant assiette&#10;&#10;Description générée automatiquement" id="886" name="Google Shape;886;p44"/>
            <p:cNvPicPr preferRelativeResize="0"/>
            <p:nvPr/>
          </p:nvPicPr>
          <p:blipFill rotWithShape="1">
            <a:blip r:embed="rId6">
              <a:alphaModFix/>
            </a:blip>
            <a:srcRect b="0" l="0" r="0" t="0"/>
            <a:stretch/>
          </p:blipFill>
          <p:spPr>
            <a:xfrm>
              <a:off x="292946" y="0"/>
              <a:ext cx="1669946" cy="1076446"/>
            </a:xfrm>
            <a:prstGeom prst="rect">
              <a:avLst/>
            </a:prstGeom>
            <a:noFill/>
            <a:ln>
              <a:noFill/>
            </a:ln>
          </p:spPr>
        </p:pic>
        <p:cxnSp>
          <p:nvCxnSpPr>
            <p:cNvPr id="887" name="Google Shape;887;p44"/>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888" name="Google Shape;888;p44"/>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889" name="Google Shape;889;p44"/>
          <p:cNvPicPr preferRelativeResize="0"/>
          <p:nvPr/>
        </p:nvPicPr>
        <p:blipFill>
          <a:blip r:embed="rId7">
            <a:alphaModFix/>
          </a:blip>
          <a:stretch>
            <a:fillRect/>
          </a:stretch>
        </p:blipFill>
        <p:spPr>
          <a:xfrm>
            <a:off x="0" y="3169475"/>
            <a:ext cx="3029725" cy="19162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45"/>
          <p:cNvSpPr txBox="1"/>
          <p:nvPr>
            <p:ph type="title"/>
          </p:nvPr>
        </p:nvSpPr>
        <p:spPr>
          <a:xfrm>
            <a:off x="5583861" y="568064"/>
            <a:ext cx="3768275"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European </a:t>
            </a:r>
            <a:br>
              <a:rPr lang="en-US" sz="2400">
                <a:solidFill>
                  <a:srgbClr val="CBCC07"/>
                </a:solidFill>
              </a:rPr>
            </a:br>
            <a:r>
              <a:rPr lang="en-US" sz="2400">
                <a:solidFill>
                  <a:srgbClr val="CBCC07"/>
                </a:solidFill>
              </a:rPr>
              <a:t>Bee Award</a:t>
            </a:r>
            <a:endParaRPr sz="2400">
              <a:solidFill>
                <a:srgbClr val="CBCC07"/>
              </a:solidFill>
            </a:endParaRPr>
          </a:p>
        </p:txBody>
      </p:sp>
      <p:pic>
        <p:nvPicPr>
          <p:cNvPr descr="CEMA logo &amp; wording_upside down.jpg" id="895" name="Google Shape;895;p45"/>
          <p:cNvPicPr preferRelativeResize="0"/>
          <p:nvPr/>
        </p:nvPicPr>
        <p:blipFill rotWithShape="1">
          <a:blip r:embed="rId3">
            <a:alphaModFix/>
          </a:blip>
          <a:srcRect b="0" l="0" r="0" t="0"/>
          <a:stretch/>
        </p:blipFill>
        <p:spPr>
          <a:xfrm>
            <a:off x="7761428" y="145060"/>
            <a:ext cx="963976" cy="699846"/>
          </a:xfrm>
          <a:prstGeom prst="rect">
            <a:avLst/>
          </a:prstGeom>
          <a:noFill/>
          <a:ln>
            <a:noFill/>
          </a:ln>
        </p:spPr>
      </p:pic>
      <p:sp>
        <p:nvSpPr>
          <p:cNvPr id="896" name="Google Shape;896;p45"/>
          <p:cNvSpPr txBox="1"/>
          <p:nvPr/>
        </p:nvSpPr>
        <p:spPr>
          <a:xfrm>
            <a:off x="7394657" y="893696"/>
            <a:ext cx="1697517"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aleway Thin"/>
                <a:ea typeface="Raleway Thin"/>
                <a:cs typeface="Raleway Thin"/>
                <a:sym typeface="Raleway Thin"/>
              </a:rPr>
              <a:t>With the support of</a:t>
            </a:r>
            <a:endParaRPr b="0" i="0" sz="1400" u="none" cap="none" strike="noStrike">
              <a:solidFill>
                <a:srgbClr val="000000"/>
              </a:solidFill>
              <a:latin typeface="Raleway Thin"/>
              <a:ea typeface="Raleway Thin"/>
              <a:cs typeface="Raleway Thin"/>
              <a:sym typeface="Raleway Thin"/>
            </a:endParaRPr>
          </a:p>
        </p:txBody>
      </p:sp>
      <p:sp>
        <p:nvSpPr>
          <p:cNvPr id="897" name="Google Shape;897;p45"/>
          <p:cNvSpPr txBox="1"/>
          <p:nvPr/>
        </p:nvSpPr>
        <p:spPr>
          <a:xfrm>
            <a:off x="4261175" y="2280923"/>
            <a:ext cx="4153500" cy="2691900"/>
          </a:xfrm>
          <a:prstGeom prst="rect">
            <a:avLst/>
          </a:prstGeom>
          <a:noFill/>
          <a:ln>
            <a:noFill/>
          </a:ln>
        </p:spPr>
        <p:txBody>
          <a:bodyPr anchorCtr="0" anchor="t" bIns="45700" lIns="91425" spcFirstLastPara="1" rIns="91425" wrap="square" tIns="45700">
            <a:noAutofit/>
          </a:bodyPr>
          <a:lstStyle/>
          <a:p>
            <a:pPr indent="0" lvl="0" marL="45720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262626"/>
              </a:solidFill>
              <a:latin typeface="Raleway Thin"/>
              <a:ea typeface="Raleway Thin"/>
              <a:cs typeface="Raleway Thin"/>
              <a:sym typeface="Raleway Thin"/>
            </a:endParaRPr>
          </a:p>
          <a:p>
            <a:pPr indent="-152400" lvl="0" marL="228600" marR="0" rtl="0" algn="l">
              <a:lnSpc>
                <a:spcPct val="115000"/>
              </a:lnSpc>
              <a:spcBef>
                <a:spcPts val="0"/>
              </a:spcBef>
              <a:spcAft>
                <a:spcPts val="0"/>
              </a:spcAft>
              <a:buClr>
                <a:srgbClr val="267200"/>
              </a:buClr>
              <a:buSzPts val="1400"/>
              <a:buFont typeface="Raleway Thin"/>
              <a:buChar char="●"/>
            </a:pPr>
            <a:r>
              <a:rPr b="0" i="0" lang="en-US" sz="1600" u="none" cap="none" strike="noStrike">
                <a:solidFill>
                  <a:srgbClr val="262626"/>
                </a:solidFill>
                <a:latin typeface="Raleway Thin"/>
                <a:ea typeface="Raleway Thin"/>
                <a:cs typeface="Raleway Thin"/>
                <a:sym typeface="Raleway Thin"/>
              </a:rPr>
              <a:t>Created to demonstrate benefits of land management for biodiversity</a:t>
            </a:r>
            <a:endParaRPr b="0" i="0" sz="1600" u="none" cap="none" strike="noStrike">
              <a:solidFill>
                <a:srgbClr val="000000"/>
              </a:solidFill>
              <a:latin typeface="Raleway Thin"/>
              <a:ea typeface="Raleway Thin"/>
              <a:cs typeface="Raleway Thin"/>
              <a:sym typeface="Raleway Thin"/>
            </a:endParaRPr>
          </a:p>
          <a:p>
            <a:pPr indent="-152400" lvl="0" marL="228600" marR="0" rtl="0" algn="l">
              <a:lnSpc>
                <a:spcPct val="115000"/>
              </a:lnSpc>
              <a:spcBef>
                <a:spcPts val="0"/>
              </a:spcBef>
              <a:spcAft>
                <a:spcPts val="0"/>
              </a:spcAft>
              <a:buClr>
                <a:srgbClr val="267200"/>
              </a:buClr>
              <a:buSzPts val="1400"/>
              <a:buFont typeface="Raleway Thin"/>
              <a:buChar char="●"/>
            </a:pPr>
            <a:r>
              <a:rPr b="0" i="0" lang="en-US" sz="1600" u="none" cap="none" strike="noStrike">
                <a:solidFill>
                  <a:srgbClr val="262626"/>
                </a:solidFill>
                <a:latin typeface="Raleway Thin"/>
                <a:ea typeface="Raleway Thin"/>
                <a:cs typeface="Raleway Thin"/>
                <a:sym typeface="Raleway Thin"/>
              </a:rPr>
              <a:t>Excellent communication tool </a:t>
            </a:r>
            <a:endParaRPr b="0" i="0" sz="1600" u="none" cap="none" strike="noStrike">
              <a:solidFill>
                <a:srgbClr val="000000"/>
              </a:solidFill>
              <a:latin typeface="Raleway Thin"/>
              <a:ea typeface="Raleway Thin"/>
              <a:cs typeface="Raleway Thin"/>
              <a:sym typeface="Raleway Thin"/>
            </a:endParaRPr>
          </a:p>
          <a:p>
            <a:pPr indent="-152400" lvl="0" marL="228600" marR="0" rtl="0" algn="l">
              <a:lnSpc>
                <a:spcPct val="115000"/>
              </a:lnSpc>
              <a:spcBef>
                <a:spcPts val="0"/>
              </a:spcBef>
              <a:spcAft>
                <a:spcPts val="0"/>
              </a:spcAft>
              <a:buClr>
                <a:srgbClr val="267200"/>
              </a:buClr>
              <a:buSzPts val="1400"/>
              <a:buFont typeface="Raleway Thin"/>
              <a:buChar char="●"/>
            </a:pPr>
            <a:r>
              <a:rPr b="0" i="0" lang="en-US" sz="1600" u="none" cap="none" strike="noStrike">
                <a:solidFill>
                  <a:srgbClr val="262626"/>
                </a:solidFill>
                <a:latin typeface="Raleway Thin"/>
                <a:ea typeface="Raleway Thin"/>
                <a:cs typeface="Raleway Thin"/>
                <a:sym typeface="Raleway Thin"/>
              </a:rPr>
              <a:t>High level jury</a:t>
            </a:r>
            <a:endParaRPr b="0" i="0" sz="1600" u="none" cap="none" strike="noStrike">
              <a:solidFill>
                <a:srgbClr val="000000"/>
              </a:solidFill>
              <a:latin typeface="Raleway Thin"/>
              <a:ea typeface="Raleway Thin"/>
              <a:cs typeface="Raleway Thin"/>
              <a:sym typeface="Raleway Thin"/>
            </a:endParaRPr>
          </a:p>
          <a:p>
            <a:pPr indent="-152400" lvl="0" marL="228600" marR="0" rtl="0" algn="l">
              <a:lnSpc>
                <a:spcPct val="115000"/>
              </a:lnSpc>
              <a:spcBef>
                <a:spcPts val="0"/>
              </a:spcBef>
              <a:spcAft>
                <a:spcPts val="0"/>
              </a:spcAft>
              <a:buClr>
                <a:srgbClr val="267200"/>
              </a:buClr>
              <a:buSzPts val="1400"/>
              <a:buFont typeface="Raleway Thin"/>
              <a:buChar char="●"/>
            </a:pPr>
            <a:r>
              <a:rPr b="0" i="0" lang="en-US" sz="1600" u="none" cap="none" strike="noStrike">
                <a:solidFill>
                  <a:srgbClr val="262626"/>
                </a:solidFill>
                <a:latin typeface="Raleway Thin"/>
                <a:ea typeface="Raleway Thin"/>
                <a:cs typeface="Raleway Thin"/>
                <a:sym typeface="Raleway Thin"/>
              </a:rPr>
              <a:t>Great communication, networking event in the European Parliament  </a:t>
            </a:r>
            <a:endParaRPr b="0" i="0" sz="1600" u="none" cap="none" strike="noStrike">
              <a:solidFill>
                <a:srgbClr val="262626"/>
              </a:solidFill>
              <a:latin typeface="Raleway Thin"/>
              <a:ea typeface="Raleway Thin"/>
              <a:cs typeface="Raleway Thin"/>
              <a:sym typeface="Raleway Thin"/>
            </a:endParaRPr>
          </a:p>
          <a:p>
            <a:pPr indent="-80010" lvl="0" marL="228600" marR="0" rtl="0" algn="l">
              <a:lnSpc>
                <a:spcPct val="115000"/>
              </a:lnSpc>
              <a:spcBef>
                <a:spcPts val="0"/>
              </a:spcBef>
              <a:spcAft>
                <a:spcPts val="0"/>
              </a:spcAft>
              <a:buClr>
                <a:srgbClr val="267200"/>
              </a:buClr>
              <a:buSzPts val="2340"/>
              <a:buFont typeface="Noto Sans Symbols"/>
              <a:buNone/>
            </a:pPr>
            <a:r>
              <a:t/>
            </a:r>
            <a:endParaRPr b="0" i="0" sz="1600" u="none" cap="none" strike="noStrike">
              <a:solidFill>
                <a:srgbClr val="262626"/>
              </a:solidFill>
              <a:latin typeface="Raleway Thin"/>
              <a:ea typeface="Raleway Thin"/>
              <a:cs typeface="Raleway Thin"/>
              <a:sym typeface="Raleway Thin"/>
            </a:endParaRPr>
          </a:p>
        </p:txBody>
      </p:sp>
      <p:pic>
        <p:nvPicPr>
          <p:cNvPr id="898" name="Google Shape;898;p45"/>
          <p:cNvPicPr preferRelativeResize="0"/>
          <p:nvPr/>
        </p:nvPicPr>
        <p:blipFill rotWithShape="1">
          <a:blip r:embed="rId4">
            <a:alphaModFix/>
          </a:blip>
          <a:srcRect b="0" l="0" r="0" t="0"/>
          <a:stretch/>
        </p:blipFill>
        <p:spPr>
          <a:xfrm>
            <a:off x="4261167" y="1409898"/>
            <a:ext cx="1804507" cy="959286"/>
          </a:xfrm>
          <a:prstGeom prst="rect">
            <a:avLst/>
          </a:prstGeom>
          <a:noFill/>
          <a:ln>
            <a:noFill/>
          </a:ln>
        </p:spPr>
      </p:pic>
      <p:pic>
        <p:nvPicPr>
          <p:cNvPr id="899" name="Google Shape;899;p45"/>
          <p:cNvPicPr preferRelativeResize="0"/>
          <p:nvPr/>
        </p:nvPicPr>
        <p:blipFill rotWithShape="1">
          <a:blip r:embed="rId5">
            <a:alphaModFix/>
          </a:blip>
          <a:srcRect b="3321" l="18607" r="26404" t="5637"/>
          <a:stretch/>
        </p:blipFill>
        <p:spPr>
          <a:xfrm>
            <a:off x="-13064" y="1486056"/>
            <a:ext cx="3370217" cy="3670507"/>
          </a:xfrm>
          <a:prstGeom prst="rect">
            <a:avLst/>
          </a:prstGeom>
          <a:noFill/>
          <a:ln>
            <a:noFill/>
          </a:ln>
        </p:spPr>
      </p:pic>
      <p:grpSp>
        <p:nvGrpSpPr>
          <p:cNvPr id="900" name="Google Shape;900;p45"/>
          <p:cNvGrpSpPr/>
          <p:nvPr/>
        </p:nvGrpSpPr>
        <p:grpSpPr>
          <a:xfrm>
            <a:off x="292946" y="0"/>
            <a:ext cx="4811489" cy="1076446"/>
            <a:chOff x="292946" y="0"/>
            <a:chExt cx="4811489" cy="1076446"/>
          </a:xfrm>
        </p:grpSpPr>
        <p:pic>
          <p:nvPicPr>
            <p:cNvPr descr="Une image contenant assiette&#10;&#10;Description générée automatiquement" id="901" name="Google Shape;901;p45"/>
            <p:cNvPicPr preferRelativeResize="0"/>
            <p:nvPr/>
          </p:nvPicPr>
          <p:blipFill rotWithShape="1">
            <a:blip r:embed="rId6">
              <a:alphaModFix/>
            </a:blip>
            <a:srcRect b="0" l="0" r="0" t="0"/>
            <a:stretch/>
          </p:blipFill>
          <p:spPr>
            <a:xfrm>
              <a:off x="292946" y="0"/>
              <a:ext cx="1669946" cy="1076446"/>
            </a:xfrm>
            <a:prstGeom prst="rect">
              <a:avLst/>
            </a:prstGeom>
            <a:noFill/>
            <a:ln>
              <a:noFill/>
            </a:ln>
          </p:spPr>
        </p:pic>
        <p:cxnSp>
          <p:nvCxnSpPr>
            <p:cNvPr id="902" name="Google Shape;902;p45"/>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903" name="Google Shape;903;p45"/>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Une image contenant assiette&#10;&#10;Description générée automatiquement" id="133" name="Google Shape;133;p1"/>
          <p:cNvPicPr preferRelativeResize="0"/>
          <p:nvPr/>
        </p:nvPicPr>
        <p:blipFill rotWithShape="1">
          <a:blip r:embed="rId3">
            <a:alphaModFix/>
          </a:blip>
          <a:srcRect b="0" l="0" r="0" t="0"/>
          <a:stretch/>
        </p:blipFill>
        <p:spPr>
          <a:xfrm>
            <a:off x="129302" y="23318"/>
            <a:ext cx="1669946" cy="1076446"/>
          </a:xfrm>
          <a:prstGeom prst="rect">
            <a:avLst/>
          </a:prstGeom>
          <a:noFill/>
          <a:ln>
            <a:noFill/>
          </a:ln>
        </p:spPr>
      </p:pic>
      <p:pic>
        <p:nvPicPr>
          <p:cNvPr id="134" name="Google Shape;134;p1"/>
          <p:cNvPicPr preferRelativeResize="0"/>
          <p:nvPr/>
        </p:nvPicPr>
        <p:blipFill rotWithShape="1">
          <a:blip r:embed="rId4">
            <a:alphaModFix/>
          </a:blip>
          <a:srcRect b="0" l="0" r="0" t="0"/>
          <a:stretch/>
        </p:blipFill>
        <p:spPr>
          <a:xfrm>
            <a:off x="4154517" y="544498"/>
            <a:ext cx="1158926" cy="1158926"/>
          </a:xfrm>
          <a:prstGeom prst="rect">
            <a:avLst/>
          </a:prstGeom>
          <a:noFill/>
          <a:ln>
            <a:noFill/>
          </a:ln>
        </p:spPr>
      </p:pic>
      <p:sp>
        <p:nvSpPr>
          <p:cNvPr id="135" name="Google Shape;135;p1"/>
          <p:cNvSpPr txBox="1"/>
          <p:nvPr/>
        </p:nvSpPr>
        <p:spPr>
          <a:xfrm>
            <a:off x="4667413" y="212271"/>
            <a:ext cx="14157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CLIMATE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PACT AND CLIMATE</a:t>
            </a:r>
            <a:endParaRPr b="1" i="0" sz="1100" u="none" cap="none" strike="noStrike">
              <a:solidFill>
                <a:srgbClr val="034EA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LAW</a:t>
            </a:r>
            <a:endParaRPr b="0" i="0" sz="1400" u="none" cap="none" strike="noStrike">
              <a:solidFill>
                <a:srgbClr val="000000"/>
              </a:solidFill>
              <a:latin typeface="Arial"/>
              <a:ea typeface="Arial"/>
              <a:cs typeface="Arial"/>
              <a:sym typeface="Arial"/>
            </a:endParaRPr>
          </a:p>
        </p:txBody>
      </p:sp>
      <p:sp>
        <p:nvSpPr>
          <p:cNvPr id="136" name="Google Shape;136;p1"/>
          <p:cNvSpPr txBox="1"/>
          <p:nvPr/>
        </p:nvSpPr>
        <p:spPr>
          <a:xfrm>
            <a:off x="5957368" y="701010"/>
            <a:ext cx="1233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INVESTING 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SMARTER, MORE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SUSTAINABLE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TRANSPORT</a:t>
            </a:r>
            <a:endParaRPr b="0" i="0" sz="1100" u="none" cap="none" strike="noStrike">
              <a:solidFill>
                <a:srgbClr val="034EA2"/>
              </a:solidFill>
              <a:latin typeface="Arial"/>
              <a:ea typeface="Arial"/>
              <a:cs typeface="Arial"/>
              <a:sym typeface="Arial"/>
            </a:endParaRPr>
          </a:p>
        </p:txBody>
      </p:sp>
      <p:sp>
        <p:nvSpPr>
          <p:cNvPr id="137" name="Google Shape;137;p1"/>
          <p:cNvSpPr txBox="1"/>
          <p:nvPr/>
        </p:nvSpPr>
        <p:spPr>
          <a:xfrm>
            <a:off x="6699525" y="1793488"/>
            <a:ext cx="12468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STRIVING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FOR GREENER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INDUSTRY</a:t>
            </a:r>
            <a:endParaRPr b="0" i="0" sz="1100" u="none" cap="none" strike="noStrike">
              <a:solidFill>
                <a:srgbClr val="034EA2"/>
              </a:solidFill>
              <a:latin typeface="Arial"/>
              <a:ea typeface="Arial"/>
              <a:cs typeface="Arial"/>
              <a:sym typeface="Arial"/>
            </a:endParaRPr>
          </a:p>
        </p:txBody>
      </p:sp>
      <p:sp>
        <p:nvSpPr>
          <p:cNvPr id="138" name="Google Shape;138;p1"/>
          <p:cNvSpPr txBox="1"/>
          <p:nvPr/>
        </p:nvSpPr>
        <p:spPr>
          <a:xfrm>
            <a:off x="7022075" y="2717325"/>
            <a:ext cx="12054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ELIMINATING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POLLUTION</a:t>
            </a:r>
            <a:endParaRPr b="0" i="0" sz="1100" u="none" cap="none" strike="noStrike">
              <a:solidFill>
                <a:srgbClr val="034EA2"/>
              </a:solidFill>
              <a:latin typeface="Arial"/>
              <a:ea typeface="Arial"/>
              <a:cs typeface="Arial"/>
              <a:sym typeface="Arial"/>
            </a:endParaRPr>
          </a:p>
        </p:txBody>
      </p:sp>
      <p:sp>
        <p:nvSpPr>
          <p:cNvPr id="139" name="Google Shape;139;p1"/>
          <p:cNvSpPr txBox="1"/>
          <p:nvPr/>
        </p:nvSpPr>
        <p:spPr>
          <a:xfrm>
            <a:off x="6390548" y="3471670"/>
            <a:ext cx="13458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ENSURING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A JUST TRANSITION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FOR ALL</a:t>
            </a:r>
            <a:endParaRPr b="0" i="0" sz="1100" u="none" cap="none" strike="noStrike">
              <a:solidFill>
                <a:srgbClr val="034EA2"/>
              </a:solidFill>
              <a:latin typeface="Arial"/>
              <a:ea typeface="Arial"/>
              <a:cs typeface="Arial"/>
              <a:sym typeface="Arial"/>
            </a:endParaRPr>
          </a:p>
        </p:txBody>
      </p:sp>
      <p:sp>
        <p:nvSpPr>
          <p:cNvPr id="140" name="Google Shape;140;p1"/>
          <p:cNvSpPr txBox="1"/>
          <p:nvPr/>
        </p:nvSpPr>
        <p:spPr>
          <a:xfrm>
            <a:off x="5287711" y="4279318"/>
            <a:ext cx="16173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FINANCING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GREEN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PROJECTS</a:t>
            </a:r>
            <a:endParaRPr b="0" i="0" sz="1100" u="none" cap="none" strike="noStrike">
              <a:solidFill>
                <a:srgbClr val="034EA2"/>
              </a:solidFill>
              <a:latin typeface="Arial"/>
              <a:ea typeface="Arial"/>
              <a:cs typeface="Arial"/>
              <a:sym typeface="Arial"/>
            </a:endParaRPr>
          </a:p>
        </p:txBody>
      </p:sp>
      <p:sp>
        <p:nvSpPr>
          <p:cNvPr id="141" name="Google Shape;141;p1"/>
          <p:cNvSpPr txBox="1"/>
          <p:nvPr/>
        </p:nvSpPr>
        <p:spPr>
          <a:xfrm>
            <a:off x="2449363" y="4366876"/>
            <a:ext cx="16173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MAKING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HOMES ENERGY EFFICIENT</a:t>
            </a:r>
            <a:endParaRPr b="0" i="0" sz="1100" u="none" cap="none" strike="noStrike">
              <a:solidFill>
                <a:srgbClr val="034EA2"/>
              </a:solidFill>
              <a:latin typeface="Arial"/>
              <a:ea typeface="Arial"/>
              <a:cs typeface="Arial"/>
              <a:sym typeface="Arial"/>
            </a:endParaRPr>
          </a:p>
        </p:txBody>
      </p:sp>
      <p:sp>
        <p:nvSpPr>
          <p:cNvPr id="142" name="Google Shape;142;p1"/>
          <p:cNvSpPr txBox="1"/>
          <p:nvPr/>
        </p:nvSpPr>
        <p:spPr>
          <a:xfrm>
            <a:off x="1523032" y="3611079"/>
            <a:ext cx="16173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LEADING THE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GREEN CHANGE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GLOBALLY</a:t>
            </a:r>
            <a:endParaRPr b="0" i="0" sz="1100" u="none" cap="none" strike="noStrike">
              <a:solidFill>
                <a:srgbClr val="034EA2"/>
              </a:solidFill>
              <a:latin typeface="Arial"/>
              <a:ea typeface="Arial"/>
              <a:cs typeface="Arial"/>
              <a:sym typeface="Arial"/>
            </a:endParaRPr>
          </a:p>
        </p:txBody>
      </p:sp>
      <p:sp>
        <p:nvSpPr>
          <p:cNvPr id="143" name="Google Shape;143;p1"/>
          <p:cNvSpPr txBox="1"/>
          <p:nvPr/>
        </p:nvSpPr>
        <p:spPr>
          <a:xfrm>
            <a:off x="1245084" y="2451909"/>
            <a:ext cx="1617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34EA2"/>
                </a:solidFill>
                <a:latin typeface="Arial"/>
                <a:ea typeface="Arial"/>
                <a:cs typeface="Arial"/>
                <a:sym typeface="Arial"/>
              </a:rPr>
              <a:t>FROM FARM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34EA2"/>
                </a:solidFill>
                <a:latin typeface="Arial"/>
                <a:ea typeface="Arial"/>
                <a:cs typeface="Arial"/>
                <a:sym typeface="Arial"/>
              </a:rPr>
              <a:t>TO FORK</a:t>
            </a:r>
            <a:endParaRPr b="1" i="0" sz="1200" u="none" cap="none" strike="noStrike">
              <a:solidFill>
                <a:srgbClr val="034EA2"/>
              </a:solidFill>
              <a:latin typeface="Arial"/>
              <a:ea typeface="Arial"/>
              <a:cs typeface="Arial"/>
              <a:sym typeface="Arial"/>
            </a:endParaRPr>
          </a:p>
        </p:txBody>
      </p:sp>
      <p:sp>
        <p:nvSpPr>
          <p:cNvPr id="144" name="Google Shape;144;p1"/>
          <p:cNvSpPr txBox="1"/>
          <p:nvPr/>
        </p:nvSpPr>
        <p:spPr>
          <a:xfrm>
            <a:off x="2080956" y="1204628"/>
            <a:ext cx="12468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34EA2"/>
                </a:solidFill>
                <a:latin typeface="Arial"/>
                <a:ea typeface="Arial"/>
                <a:cs typeface="Arial"/>
                <a:sym typeface="Arial"/>
              </a:rPr>
              <a:t>PROTECTING NATURE</a:t>
            </a:r>
            <a:endParaRPr b="1" i="0" sz="1200" u="none" cap="none" strike="noStrike">
              <a:solidFill>
                <a:srgbClr val="034EA2"/>
              </a:solidFill>
              <a:latin typeface="Arial"/>
              <a:ea typeface="Arial"/>
              <a:cs typeface="Arial"/>
              <a:sym typeface="Arial"/>
            </a:endParaRPr>
          </a:p>
        </p:txBody>
      </p:sp>
      <p:sp>
        <p:nvSpPr>
          <p:cNvPr id="145" name="Google Shape;145;p1"/>
          <p:cNvSpPr txBox="1"/>
          <p:nvPr/>
        </p:nvSpPr>
        <p:spPr>
          <a:xfrm>
            <a:off x="3165188" y="335691"/>
            <a:ext cx="1617319"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PROMOTING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CLEAN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34EA2"/>
                </a:solidFill>
                <a:latin typeface="Arial"/>
                <a:ea typeface="Arial"/>
                <a:cs typeface="Arial"/>
                <a:sym typeface="Arial"/>
              </a:rPr>
              <a:t>ENERGY</a:t>
            </a:r>
            <a:endParaRPr b="1" i="0" sz="1100" u="none" cap="none" strike="noStrike">
              <a:solidFill>
                <a:srgbClr val="034EA2"/>
              </a:solidFill>
              <a:latin typeface="Arial"/>
              <a:ea typeface="Arial"/>
              <a:cs typeface="Arial"/>
              <a:sym typeface="Arial"/>
            </a:endParaRPr>
          </a:p>
        </p:txBody>
      </p:sp>
      <p:sp>
        <p:nvSpPr>
          <p:cNvPr id="146" name="Google Shape;146;p1"/>
          <p:cNvSpPr txBox="1"/>
          <p:nvPr/>
        </p:nvSpPr>
        <p:spPr>
          <a:xfrm>
            <a:off x="3686589" y="2082607"/>
            <a:ext cx="21477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90C852"/>
                </a:solidFill>
                <a:latin typeface="Arial"/>
                <a:ea typeface="Arial"/>
                <a:cs typeface="Arial"/>
                <a:sym typeface="Arial"/>
              </a:rPr>
              <a:t>The European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90C852"/>
                </a:solidFill>
                <a:latin typeface="Arial"/>
                <a:ea typeface="Arial"/>
                <a:cs typeface="Arial"/>
                <a:sym typeface="Arial"/>
              </a:rPr>
              <a:t>Green Deal </a:t>
            </a:r>
            <a:endParaRPr b="0" i="0" sz="1400" u="none" cap="none" strike="noStrike">
              <a:solidFill>
                <a:srgbClr val="000000"/>
              </a:solidFill>
              <a:latin typeface="Arial"/>
              <a:ea typeface="Arial"/>
              <a:cs typeface="Arial"/>
              <a:sym typeface="Arial"/>
            </a:endParaRPr>
          </a:p>
        </p:txBody>
      </p:sp>
      <p:pic>
        <p:nvPicPr>
          <p:cNvPr id="147" name="Google Shape;147;p1"/>
          <p:cNvPicPr preferRelativeResize="0"/>
          <p:nvPr/>
        </p:nvPicPr>
        <p:blipFill rotWithShape="1">
          <a:blip r:embed="rId5">
            <a:alphaModFix/>
          </a:blip>
          <a:srcRect b="0" l="0" r="0" t="0"/>
          <a:stretch/>
        </p:blipFill>
        <p:spPr>
          <a:xfrm rot="170631">
            <a:off x="5063911" y="743551"/>
            <a:ext cx="1149880" cy="1149880"/>
          </a:xfrm>
          <a:prstGeom prst="rect">
            <a:avLst/>
          </a:prstGeom>
          <a:noFill/>
          <a:ln>
            <a:noFill/>
          </a:ln>
        </p:spPr>
      </p:pic>
      <p:pic>
        <p:nvPicPr>
          <p:cNvPr id="148" name="Google Shape;148;p1"/>
          <p:cNvPicPr preferRelativeResize="0"/>
          <p:nvPr/>
        </p:nvPicPr>
        <p:blipFill rotWithShape="1">
          <a:blip r:embed="rId6">
            <a:alphaModFix/>
          </a:blip>
          <a:srcRect b="0" l="0" r="0" t="0"/>
          <a:stretch/>
        </p:blipFill>
        <p:spPr>
          <a:xfrm>
            <a:off x="5715293" y="1412175"/>
            <a:ext cx="1189718" cy="1189718"/>
          </a:xfrm>
          <a:prstGeom prst="rect">
            <a:avLst/>
          </a:prstGeom>
          <a:noFill/>
          <a:ln>
            <a:noFill/>
          </a:ln>
        </p:spPr>
      </p:pic>
      <p:pic>
        <p:nvPicPr>
          <p:cNvPr id="149" name="Google Shape;149;p1"/>
          <p:cNvPicPr preferRelativeResize="0"/>
          <p:nvPr/>
        </p:nvPicPr>
        <p:blipFill rotWithShape="1">
          <a:blip r:embed="rId7">
            <a:alphaModFix/>
          </a:blip>
          <a:srcRect b="0" l="0" r="0" t="0"/>
          <a:stretch/>
        </p:blipFill>
        <p:spPr>
          <a:xfrm>
            <a:off x="5957365" y="2373024"/>
            <a:ext cx="1118278" cy="1118278"/>
          </a:xfrm>
          <a:prstGeom prst="rect">
            <a:avLst/>
          </a:prstGeom>
          <a:noFill/>
          <a:ln>
            <a:noFill/>
          </a:ln>
        </p:spPr>
      </p:pic>
      <p:pic>
        <p:nvPicPr>
          <p:cNvPr id="150" name="Google Shape;150;p1"/>
          <p:cNvPicPr preferRelativeResize="0"/>
          <p:nvPr/>
        </p:nvPicPr>
        <p:blipFill rotWithShape="1">
          <a:blip r:embed="rId8">
            <a:alphaModFix/>
          </a:blip>
          <a:srcRect b="0" l="0" r="0" t="0"/>
          <a:stretch/>
        </p:blipFill>
        <p:spPr>
          <a:xfrm>
            <a:off x="5453886" y="3201506"/>
            <a:ext cx="1140498" cy="1140498"/>
          </a:xfrm>
          <a:prstGeom prst="rect">
            <a:avLst/>
          </a:prstGeom>
          <a:noFill/>
          <a:ln>
            <a:noFill/>
          </a:ln>
        </p:spPr>
      </p:pic>
      <p:pic>
        <p:nvPicPr>
          <p:cNvPr id="151" name="Google Shape;151;p1"/>
          <p:cNvPicPr preferRelativeResize="0"/>
          <p:nvPr/>
        </p:nvPicPr>
        <p:blipFill rotWithShape="1">
          <a:blip r:embed="rId9">
            <a:alphaModFix/>
          </a:blip>
          <a:srcRect b="0" l="0" r="0" t="0"/>
          <a:stretch/>
        </p:blipFill>
        <p:spPr>
          <a:xfrm rot="686484">
            <a:off x="4657647" y="3680993"/>
            <a:ext cx="1141937" cy="1141937"/>
          </a:xfrm>
          <a:prstGeom prst="rect">
            <a:avLst/>
          </a:prstGeom>
          <a:noFill/>
          <a:ln>
            <a:noFill/>
          </a:ln>
        </p:spPr>
      </p:pic>
      <p:pic>
        <p:nvPicPr>
          <p:cNvPr id="152" name="Google Shape;152;p1"/>
          <p:cNvPicPr preferRelativeResize="0"/>
          <p:nvPr/>
        </p:nvPicPr>
        <p:blipFill rotWithShape="1">
          <a:blip r:embed="rId10">
            <a:alphaModFix/>
          </a:blip>
          <a:srcRect b="0" l="0" r="0" t="0"/>
          <a:stretch/>
        </p:blipFill>
        <p:spPr>
          <a:xfrm>
            <a:off x="3697012" y="3719684"/>
            <a:ext cx="1159932" cy="1159932"/>
          </a:xfrm>
          <a:prstGeom prst="rect">
            <a:avLst/>
          </a:prstGeom>
          <a:noFill/>
          <a:ln>
            <a:noFill/>
          </a:ln>
        </p:spPr>
      </p:pic>
      <p:pic>
        <p:nvPicPr>
          <p:cNvPr id="153" name="Google Shape;153;p1"/>
          <p:cNvPicPr preferRelativeResize="0"/>
          <p:nvPr/>
        </p:nvPicPr>
        <p:blipFill rotWithShape="1">
          <a:blip r:embed="rId11">
            <a:alphaModFix/>
          </a:blip>
          <a:srcRect b="0" l="0" r="0" t="0"/>
          <a:stretch/>
        </p:blipFill>
        <p:spPr>
          <a:xfrm rot="399195">
            <a:off x="2811699" y="3271369"/>
            <a:ext cx="1190048" cy="1190048"/>
          </a:xfrm>
          <a:prstGeom prst="rect">
            <a:avLst/>
          </a:prstGeom>
          <a:noFill/>
          <a:ln>
            <a:noFill/>
          </a:ln>
        </p:spPr>
      </p:pic>
      <p:pic>
        <p:nvPicPr>
          <p:cNvPr id="154" name="Google Shape;154;p1"/>
          <p:cNvPicPr preferRelativeResize="0"/>
          <p:nvPr/>
        </p:nvPicPr>
        <p:blipFill rotWithShape="1">
          <a:blip r:embed="rId12">
            <a:alphaModFix/>
          </a:blip>
          <a:srcRect b="0" l="0" r="0" t="0"/>
          <a:stretch/>
        </p:blipFill>
        <p:spPr>
          <a:xfrm rot="219648">
            <a:off x="2409125" y="2456701"/>
            <a:ext cx="1119772" cy="1119772"/>
          </a:xfrm>
          <a:prstGeom prst="rect">
            <a:avLst/>
          </a:prstGeom>
          <a:noFill/>
          <a:ln>
            <a:noFill/>
          </a:ln>
        </p:spPr>
      </p:pic>
      <p:pic>
        <p:nvPicPr>
          <p:cNvPr id="155" name="Google Shape;155;p1"/>
          <p:cNvPicPr preferRelativeResize="0"/>
          <p:nvPr/>
        </p:nvPicPr>
        <p:blipFill rotWithShape="1">
          <a:blip r:embed="rId13">
            <a:alphaModFix/>
          </a:blip>
          <a:srcRect b="0" l="0" r="0" t="0"/>
          <a:stretch/>
        </p:blipFill>
        <p:spPr>
          <a:xfrm>
            <a:off x="2516050" y="1500615"/>
            <a:ext cx="1139635" cy="1139635"/>
          </a:xfrm>
          <a:prstGeom prst="rect">
            <a:avLst/>
          </a:prstGeom>
          <a:noFill/>
          <a:ln>
            <a:noFill/>
          </a:ln>
        </p:spPr>
      </p:pic>
      <p:pic>
        <p:nvPicPr>
          <p:cNvPr id="156" name="Google Shape;156;p1"/>
          <p:cNvPicPr preferRelativeResize="0"/>
          <p:nvPr/>
        </p:nvPicPr>
        <p:blipFill rotWithShape="1">
          <a:blip r:embed="rId14">
            <a:alphaModFix/>
          </a:blip>
          <a:srcRect b="0" l="0" r="0" t="0"/>
          <a:stretch/>
        </p:blipFill>
        <p:spPr>
          <a:xfrm rot="-759290">
            <a:off x="3246538" y="805079"/>
            <a:ext cx="1090324" cy="10903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46"/>
          <p:cNvSpPr txBox="1"/>
          <p:nvPr>
            <p:ph type="title"/>
          </p:nvPr>
        </p:nvSpPr>
        <p:spPr>
          <a:xfrm>
            <a:off x="5583860" y="481863"/>
            <a:ext cx="4948238" cy="48192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lang="en-US" sz="2400">
                <a:solidFill>
                  <a:srgbClr val="CBCC07"/>
                </a:solidFill>
              </a:rPr>
              <a:t>BellEuropa Award</a:t>
            </a:r>
            <a:endParaRPr sz="2400">
              <a:solidFill>
                <a:srgbClr val="CBCC07"/>
              </a:solidFill>
            </a:endParaRPr>
          </a:p>
        </p:txBody>
      </p:sp>
      <p:sp>
        <p:nvSpPr>
          <p:cNvPr id="910" name="Google Shape;910;p46"/>
          <p:cNvSpPr txBox="1"/>
          <p:nvPr>
            <p:ph idx="1" type="body"/>
          </p:nvPr>
        </p:nvSpPr>
        <p:spPr>
          <a:xfrm>
            <a:off x="2701365" y="2253129"/>
            <a:ext cx="6060828" cy="2704130"/>
          </a:xfrm>
          <a:prstGeom prst="rect">
            <a:avLst/>
          </a:prstGeom>
          <a:noFill/>
          <a:ln>
            <a:noFill/>
          </a:ln>
        </p:spPr>
        <p:txBody>
          <a:bodyPr anchorCtr="0" anchor="t" bIns="45700" lIns="91425" spcFirstLastPara="1" rIns="91425" wrap="square" tIns="45700">
            <a:normAutofit lnSpcReduction="10000"/>
          </a:bodyPr>
          <a:lstStyle/>
          <a:p>
            <a:pPr indent="-171450" lvl="0" marL="228600" rtl="0" algn="l">
              <a:lnSpc>
                <a:spcPct val="80000"/>
              </a:lnSpc>
              <a:spcBef>
                <a:spcPts val="0"/>
              </a:spcBef>
              <a:spcAft>
                <a:spcPts val="0"/>
              </a:spcAft>
              <a:buClr>
                <a:srgbClr val="267200"/>
              </a:buClr>
              <a:buSzPts val="1440"/>
              <a:buFont typeface="Raleway Thin"/>
              <a:buChar char="●"/>
            </a:pPr>
            <a:r>
              <a:rPr lang="en-US" sz="1800">
                <a:latin typeface="Raleway Thin"/>
                <a:ea typeface="Raleway Thin"/>
                <a:cs typeface="Raleway Thin"/>
                <a:sym typeface="Raleway Thin"/>
              </a:rPr>
              <a:t>The BellEuropa Award honours a Wildlife Estate Label territory that has realized an important step forward for the benefit of biodiversity</a:t>
            </a:r>
            <a:endParaRPr>
              <a:latin typeface="Raleway Thin"/>
              <a:ea typeface="Raleway Thin"/>
              <a:cs typeface="Raleway Thin"/>
              <a:sym typeface="Raleway Thin"/>
            </a:endParaRPr>
          </a:p>
          <a:p>
            <a:pPr indent="-171450" lvl="0" marL="228600" rtl="0" algn="l">
              <a:lnSpc>
                <a:spcPct val="80000"/>
              </a:lnSpc>
              <a:spcBef>
                <a:spcPts val="1800"/>
              </a:spcBef>
              <a:spcAft>
                <a:spcPts val="0"/>
              </a:spcAft>
              <a:buClr>
                <a:srgbClr val="267200"/>
              </a:buClr>
              <a:buSzPts val="1440"/>
              <a:buFont typeface="Raleway Thin"/>
              <a:buChar char="●"/>
            </a:pPr>
            <a:r>
              <a:rPr lang="en-US" sz="1800">
                <a:latin typeface="Raleway Thin"/>
                <a:ea typeface="Raleway Thin"/>
                <a:cs typeface="Raleway Thin"/>
                <a:sym typeface="Raleway Thin"/>
              </a:rPr>
              <a:t>2019 winner was “Valbelviso” in the alpine territory of Italy. The estate covers 12.000 hectares with many valuable and endangered species, both botanic and faunistic, thanks to the valuable natural habitats</a:t>
            </a:r>
            <a:endParaRPr>
              <a:latin typeface="Raleway Thin"/>
              <a:ea typeface="Raleway Thin"/>
              <a:cs typeface="Raleway Thin"/>
              <a:sym typeface="Raleway Thin"/>
            </a:endParaRPr>
          </a:p>
          <a:p>
            <a:pPr indent="-171450" lvl="0" marL="228600" rtl="0" algn="l">
              <a:lnSpc>
                <a:spcPct val="80000"/>
              </a:lnSpc>
              <a:spcBef>
                <a:spcPts val="1800"/>
              </a:spcBef>
              <a:spcAft>
                <a:spcPts val="0"/>
              </a:spcAft>
              <a:buClr>
                <a:srgbClr val="267200"/>
              </a:buClr>
              <a:buSzPts val="1440"/>
              <a:buFont typeface="Raleway Thin"/>
              <a:buChar char="●"/>
            </a:pPr>
            <a:r>
              <a:rPr lang="en-US" sz="1800">
                <a:latin typeface="Raleway Thin"/>
                <a:ea typeface="Raleway Thin"/>
                <a:cs typeface="Raleway Thin"/>
                <a:sym typeface="Raleway Thin"/>
              </a:rPr>
              <a:t>Open to all Wildlife Estate label holders  </a:t>
            </a:r>
            <a:endParaRPr sz="1800">
              <a:latin typeface="Raleway Thin"/>
              <a:ea typeface="Raleway Thin"/>
              <a:cs typeface="Raleway Thin"/>
              <a:sym typeface="Raleway Thin"/>
            </a:endParaRPr>
          </a:p>
          <a:p>
            <a:pPr indent="-194310" lvl="0" marL="228600" rtl="0" algn="l">
              <a:lnSpc>
                <a:spcPct val="80000"/>
              </a:lnSpc>
              <a:spcBef>
                <a:spcPts val="1800"/>
              </a:spcBef>
              <a:spcAft>
                <a:spcPts val="0"/>
              </a:spcAft>
              <a:buSzPts val="1800"/>
              <a:buChar char="●"/>
            </a:pPr>
            <a:r>
              <a:rPr b="1" lang="en-US" sz="1800">
                <a:latin typeface="Raleway"/>
                <a:ea typeface="Raleway"/>
                <a:cs typeface="Raleway"/>
                <a:sym typeface="Raleway"/>
              </a:rPr>
              <a:t>NEXT CEREMONY: December 7 2021</a:t>
            </a:r>
            <a:endParaRPr b="1" sz="1800">
              <a:latin typeface="Raleway"/>
              <a:ea typeface="Raleway"/>
              <a:cs typeface="Raleway"/>
              <a:sym typeface="Raleway"/>
            </a:endParaRPr>
          </a:p>
        </p:txBody>
      </p:sp>
      <p:pic>
        <p:nvPicPr>
          <p:cNvPr descr="belleuropa sponsors" id="911" name="Google Shape;911;p46"/>
          <p:cNvPicPr preferRelativeResize="0"/>
          <p:nvPr/>
        </p:nvPicPr>
        <p:blipFill rotWithShape="1">
          <a:blip r:embed="rId3">
            <a:alphaModFix/>
          </a:blip>
          <a:srcRect b="0" l="0" r="0" t="0"/>
          <a:stretch/>
        </p:blipFill>
        <p:spPr>
          <a:xfrm>
            <a:off x="2938403" y="1326865"/>
            <a:ext cx="5019675" cy="763047"/>
          </a:xfrm>
          <a:prstGeom prst="rect">
            <a:avLst/>
          </a:prstGeom>
          <a:noFill/>
          <a:ln>
            <a:noFill/>
          </a:ln>
        </p:spPr>
      </p:pic>
      <p:grpSp>
        <p:nvGrpSpPr>
          <p:cNvPr id="912" name="Google Shape;912;p46"/>
          <p:cNvGrpSpPr/>
          <p:nvPr/>
        </p:nvGrpSpPr>
        <p:grpSpPr>
          <a:xfrm>
            <a:off x="292946" y="0"/>
            <a:ext cx="4811489" cy="1076446"/>
            <a:chOff x="292946" y="0"/>
            <a:chExt cx="4811489" cy="1076446"/>
          </a:xfrm>
        </p:grpSpPr>
        <p:pic>
          <p:nvPicPr>
            <p:cNvPr descr="Une image contenant assiette&#10;&#10;Description générée automatiquement" id="913" name="Google Shape;913;p46"/>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914" name="Google Shape;914;p46"/>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915" name="Google Shape;915;p46"/>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916" name="Google Shape;916;p46"/>
          <p:cNvPicPr preferRelativeResize="0"/>
          <p:nvPr/>
        </p:nvPicPr>
        <p:blipFill rotWithShape="1">
          <a:blip r:embed="rId5">
            <a:alphaModFix/>
          </a:blip>
          <a:srcRect b="0" l="0" r="0" t="0"/>
          <a:stretch/>
        </p:blipFill>
        <p:spPr>
          <a:xfrm>
            <a:off x="-2" y="1535953"/>
            <a:ext cx="2743201" cy="360754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g87ab40fc47_0_1"/>
          <p:cNvSpPr txBox="1"/>
          <p:nvPr>
            <p:ph type="title"/>
          </p:nvPr>
        </p:nvSpPr>
        <p:spPr>
          <a:xfrm>
            <a:off x="4707008" y="475560"/>
            <a:ext cx="4948200" cy="481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267200"/>
              </a:buClr>
              <a:buSzPts val="2800"/>
              <a:buFont typeface="Source Sans Pro"/>
              <a:buNone/>
            </a:pPr>
            <a:r>
              <a:rPr b="0" i="0" lang="en-US" sz="2400" u="none" cap="none" strike="noStrike">
                <a:solidFill>
                  <a:srgbClr val="CBCC07"/>
                </a:solidFill>
                <a:latin typeface="Raleway Thin"/>
                <a:ea typeface="Raleway Thin"/>
                <a:cs typeface="Raleway Thin"/>
                <a:sym typeface="Raleway Thin"/>
              </a:rPr>
              <a:t>Communication Tools</a:t>
            </a:r>
            <a:endParaRPr b="0" i="0" sz="2400" u="none" cap="none" strike="noStrike">
              <a:solidFill>
                <a:srgbClr val="CBCC07"/>
              </a:solidFill>
              <a:latin typeface="Raleway Thin"/>
              <a:ea typeface="Raleway Thin"/>
              <a:cs typeface="Raleway Thin"/>
              <a:sym typeface="Raleway Thin"/>
            </a:endParaRPr>
          </a:p>
        </p:txBody>
      </p:sp>
      <p:pic>
        <p:nvPicPr>
          <p:cNvPr id="922" name="Google Shape;922;g87ab40fc47_0_1"/>
          <p:cNvPicPr preferRelativeResize="0"/>
          <p:nvPr/>
        </p:nvPicPr>
        <p:blipFill rotWithShape="1">
          <a:blip r:embed="rId3">
            <a:alphaModFix/>
          </a:blip>
          <a:srcRect b="30080" l="52387" r="25732" t="43959"/>
          <a:stretch/>
        </p:blipFill>
        <p:spPr>
          <a:xfrm>
            <a:off x="2695499" y="1913072"/>
            <a:ext cx="2395070" cy="2037802"/>
          </a:xfrm>
          <a:prstGeom prst="rect">
            <a:avLst/>
          </a:prstGeom>
          <a:noFill/>
          <a:ln>
            <a:noFill/>
          </a:ln>
        </p:spPr>
      </p:pic>
      <p:grpSp>
        <p:nvGrpSpPr>
          <p:cNvPr id="923" name="Google Shape;923;g87ab40fc47_0_1"/>
          <p:cNvGrpSpPr/>
          <p:nvPr/>
        </p:nvGrpSpPr>
        <p:grpSpPr>
          <a:xfrm>
            <a:off x="292946" y="0"/>
            <a:ext cx="4811489" cy="1076446"/>
            <a:chOff x="292946" y="0"/>
            <a:chExt cx="4811489" cy="1076446"/>
          </a:xfrm>
        </p:grpSpPr>
        <p:pic>
          <p:nvPicPr>
            <p:cNvPr descr="Une image contenant assiette&#10;&#10;Description générée automatiquement" id="924" name="Google Shape;924;g87ab40fc47_0_1"/>
            <p:cNvPicPr preferRelativeResize="0"/>
            <p:nvPr/>
          </p:nvPicPr>
          <p:blipFill rotWithShape="1">
            <a:blip r:embed="rId4">
              <a:alphaModFix/>
            </a:blip>
            <a:srcRect b="0" l="0" r="0" t="0"/>
            <a:stretch/>
          </p:blipFill>
          <p:spPr>
            <a:xfrm>
              <a:off x="292946" y="0"/>
              <a:ext cx="1669946" cy="1076446"/>
            </a:xfrm>
            <a:prstGeom prst="rect">
              <a:avLst/>
            </a:prstGeom>
            <a:noFill/>
            <a:ln>
              <a:noFill/>
            </a:ln>
          </p:spPr>
        </p:pic>
        <p:cxnSp>
          <p:nvCxnSpPr>
            <p:cNvPr id="925" name="Google Shape;925;g87ab40fc47_0_1"/>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926" name="Google Shape;926;g87ab40fc47_0_1"/>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id="927" name="Google Shape;927;g87ab40fc47_0_1"/>
          <p:cNvPicPr preferRelativeResize="0"/>
          <p:nvPr/>
        </p:nvPicPr>
        <p:blipFill>
          <a:blip r:embed="rId5">
            <a:alphaModFix/>
          </a:blip>
          <a:stretch>
            <a:fillRect/>
          </a:stretch>
        </p:blipFill>
        <p:spPr>
          <a:xfrm>
            <a:off x="248475" y="1472250"/>
            <a:ext cx="2695350" cy="3504701"/>
          </a:xfrm>
          <a:prstGeom prst="rect">
            <a:avLst/>
          </a:prstGeom>
          <a:noFill/>
          <a:ln>
            <a:noFill/>
          </a:ln>
        </p:spPr>
      </p:pic>
      <p:pic>
        <p:nvPicPr>
          <p:cNvPr id="928" name="Google Shape;928;g87ab40fc47_0_1"/>
          <p:cNvPicPr preferRelativeResize="0"/>
          <p:nvPr/>
        </p:nvPicPr>
        <p:blipFill>
          <a:blip r:embed="rId6">
            <a:alphaModFix/>
          </a:blip>
          <a:stretch>
            <a:fillRect/>
          </a:stretch>
        </p:blipFill>
        <p:spPr>
          <a:xfrm>
            <a:off x="5142508" y="1504271"/>
            <a:ext cx="3842692" cy="256508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79"/>
          <p:cNvSpPr/>
          <p:nvPr/>
        </p:nvSpPr>
        <p:spPr>
          <a:xfrm>
            <a:off x="1542833" y="1950570"/>
            <a:ext cx="375019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Thin"/>
                <a:ea typeface="Raleway Thin"/>
                <a:cs typeface="Raleway Thin"/>
                <a:sym typeface="Raleway Thin"/>
              </a:rPr>
              <a:t>Thank you for your attention</a:t>
            </a:r>
            <a:endParaRPr b="0" i="0" sz="3600" u="none" cap="none" strike="noStrike">
              <a:solidFill>
                <a:srgbClr val="000000"/>
              </a:solidFill>
              <a:latin typeface="Raleway Thin"/>
              <a:ea typeface="Raleway Thin"/>
              <a:cs typeface="Raleway Thin"/>
              <a:sym typeface="Raleway Thin"/>
            </a:endParaRPr>
          </a:p>
        </p:txBody>
      </p:sp>
      <p:grpSp>
        <p:nvGrpSpPr>
          <p:cNvPr id="934" name="Google Shape;934;p79"/>
          <p:cNvGrpSpPr/>
          <p:nvPr/>
        </p:nvGrpSpPr>
        <p:grpSpPr>
          <a:xfrm>
            <a:off x="292946" y="0"/>
            <a:ext cx="4811489" cy="1076446"/>
            <a:chOff x="292946" y="0"/>
            <a:chExt cx="4811489" cy="1076446"/>
          </a:xfrm>
        </p:grpSpPr>
        <p:pic>
          <p:nvPicPr>
            <p:cNvPr descr="Une image contenant assiette&#10;&#10;Description générée automatiquement" id="935" name="Google Shape;935;p79"/>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936" name="Google Shape;936;p79"/>
            <p:cNvCxnSpPr/>
            <p:nvPr/>
          </p:nvCxnSpPr>
          <p:spPr>
            <a:xfrm>
              <a:off x="3886200" y="763929"/>
              <a:ext cx="1218235" cy="0"/>
            </a:xfrm>
            <a:prstGeom prst="straightConnector1">
              <a:avLst/>
            </a:prstGeom>
            <a:noFill/>
            <a:ln cap="flat" cmpd="sng" w="34925">
              <a:solidFill>
                <a:srgbClr val="CBCC07"/>
              </a:solidFill>
              <a:prstDash val="solid"/>
              <a:round/>
              <a:headEnd len="sm" w="sm" type="none"/>
              <a:tailEnd len="sm" w="sm" type="none"/>
            </a:ln>
          </p:spPr>
        </p:cxnSp>
        <p:sp>
          <p:nvSpPr>
            <p:cNvPr id="937" name="Google Shape;937;p79"/>
            <p:cNvSpPr/>
            <p:nvPr/>
          </p:nvSpPr>
          <p:spPr>
            <a:xfrm>
              <a:off x="1962892" y="594652"/>
              <a:ext cx="195102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Thin"/>
                  <a:ea typeface="Raleway Thin"/>
                  <a:cs typeface="Raleway Thin"/>
                  <a:sym typeface="Raleway Thin"/>
                </a:rPr>
                <a:t>GENERAL ASSEMBLY</a:t>
              </a:r>
              <a:endParaRPr b="0" i="0" sz="1200" u="none" cap="none" strike="noStrike">
                <a:solidFill>
                  <a:srgbClr val="000000"/>
                </a:solidFill>
                <a:latin typeface="Raleway Thin"/>
                <a:ea typeface="Raleway Thin"/>
                <a:cs typeface="Raleway Thin"/>
                <a:sym typeface="Raleway Thin"/>
              </a:endParaRPr>
            </a:p>
          </p:txBody>
        </p:sp>
      </p:grpSp>
      <p:pic>
        <p:nvPicPr>
          <p:cNvPr descr="Une image contenant extérieur, herbe, nature, montagne&#10;&#10;Description générée automatiquement" id="938" name="Google Shape;938;p79"/>
          <p:cNvPicPr preferRelativeResize="0"/>
          <p:nvPr/>
        </p:nvPicPr>
        <p:blipFill rotWithShape="1">
          <a:blip r:embed="rId4">
            <a:alphaModFix/>
          </a:blip>
          <a:srcRect b="-276" l="16365" r="40234" t="652"/>
          <a:stretch/>
        </p:blipFill>
        <p:spPr>
          <a:xfrm>
            <a:off x="5228081" y="-50053"/>
            <a:ext cx="4054893" cy="5241176"/>
          </a:xfrm>
          <a:prstGeom prst="rect">
            <a:avLst/>
          </a:prstGeom>
          <a:noFill/>
          <a:ln>
            <a:noFill/>
          </a:ln>
        </p:spPr>
      </p:pic>
      <p:pic>
        <p:nvPicPr>
          <p:cNvPr descr="Une image contenant extérieur, herbe, nature, montagne&#10;&#10;Description générée automatiquement" id="939" name="Google Shape;939;p79"/>
          <p:cNvPicPr preferRelativeResize="0"/>
          <p:nvPr/>
        </p:nvPicPr>
        <p:blipFill rotWithShape="1">
          <a:blip r:embed="rId5">
            <a:alphaModFix/>
          </a:blip>
          <a:srcRect b="24444" l="9853" r="77737" t="24723"/>
          <a:stretch/>
        </p:blipFill>
        <p:spPr>
          <a:xfrm>
            <a:off x="0" y="1242362"/>
            <a:ext cx="1151757" cy="26562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0"/>
          <p:cNvSpPr txBox="1"/>
          <p:nvPr>
            <p:ph type="title"/>
          </p:nvPr>
        </p:nvSpPr>
        <p:spPr>
          <a:xfrm>
            <a:off x="5388775" y="322050"/>
            <a:ext cx="3447300" cy="535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CAP reform: Timeline</a:t>
            </a:r>
            <a:endParaRPr b="1" sz="2400">
              <a:solidFill>
                <a:srgbClr val="CBCC07"/>
              </a:solidFill>
              <a:latin typeface="Raleway"/>
              <a:ea typeface="Raleway"/>
              <a:cs typeface="Raleway"/>
              <a:sym typeface="Raleway"/>
            </a:endParaRPr>
          </a:p>
        </p:txBody>
      </p:sp>
      <p:grpSp>
        <p:nvGrpSpPr>
          <p:cNvPr id="162" name="Google Shape;162;p30"/>
          <p:cNvGrpSpPr/>
          <p:nvPr/>
        </p:nvGrpSpPr>
        <p:grpSpPr>
          <a:xfrm>
            <a:off x="292947" y="0"/>
            <a:ext cx="4869029" cy="1076446"/>
            <a:chOff x="292946" y="0"/>
            <a:chExt cx="4869029" cy="1076446"/>
          </a:xfrm>
        </p:grpSpPr>
        <p:pic>
          <p:nvPicPr>
            <p:cNvPr descr="Une image contenant assiette&#10;&#10;Description générée automatiquement" id="163" name="Google Shape;163;p30"/>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164" name="Google Shape;164;p30"/>
            <p:cNvCxnSpPr/>
            <p:nvPr/>
          </p:nvCxnSpPr>
          <p:spPr>
            <a:xfrm flipH="1" rot="10800000">
              <a:off x="2104675" y="781400"/>
              <a:ext cx="3057300" cy="8400"/>
            </a:xfrm>
            <a:prstGeom prst="straightConnector1">
              <a:avLst/>
            </a:prstGeom>
            <a:noFill/>
            <a:ln cap="flat" cmpd="sng" w="34925">
              <a:solidFill>
                <a:srgbClr val="CBCC07"/>
              </a:solidFill>
              <a:prstDash val="solid"/>
              <a:round/>
              <a:headEnd len="sm" w="sm" type="none"/>
              <a:tailEnd len="sm" w="sm" type="none"/>
            </a:ln>
          </p:spPr>
        </p:cxnSp>
      </p:grpSp>
      <p:pic>
        <p:nvPicPr>
          <p:cNvPr id="165" name="Google Shape;165;p30"/>
          <p:cNvPicPr preferRelativeResize="0"/>
          <p:nvPr/>
        </p:nvPicPr>
        <p:blipFill>
          <a:blip r:embed="rId4">
            <a:alphaModFix/>
          </a:blip>
          <a:stretch>
            <a:fillRect/>
          </a:stretch>
        </p:blipFill>
        <p:spPr>
          <a:xfrm>
            <a:off x="720450" y="1203050"/>
            <a:ext cx="7703082" cy="3940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02c5eac409_0_12"/>
          <p:cNvSpPr txBox="1"/>
          <p:nvPr>
            <p:ph type="title"/>
          </p:nvPr>
        </p:nvSpPr>
        <p:spPr>
          <a:xfrm>
            <a:off x="5388775" y="322050"/>
            <a:ext cx="3447300" cy="535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None/>
            </a:pPr>
            <a:r>
              <a:rPr b="1" lang="en-US" sz="2400">
                <a:solidFill>
                  <a:srgbClr val="CBCC07"/>
                </a:solidFill>
                <a:latin typeface="Raleway"/>
                <a:ea typeface="Raleway"/>
                <a:cs typeface="Raleway"/>
                <a:sym typeface="Raleway"/>
              </a:rPr>
              <a:t>CAP reform: Timeline</a:t>
            </a:r>
            <a:endParaRPr b="1" sz="2400">
              <a:solidFill>
                <a:srgbClr val="CBCC07"/>
              </a:solidFill>
              <a:latin typeface="Raleway"/>
              <a:ea typeface="Raleway"/>
              <a:cs typeface="Raleway"/>
              <a:sym typeface="Raleway"/>
            </a:endParaRPr>
          </a:p>
        </p:txBody>
      </p:sp>
      <p:grpSp>
        <p:nvGrpSpPr>
          <p:cNvPr id="171" name="Google Shape;171;g102c5eac409_0_12"/>
          <p:cNvGrpSpPr/>
          <p:nvPr/>
        </p:nvGrpSpPr>
        <p:grpSpPr>
          <a:xfrm>
            <a:off x="292947" y="0"/>
            <a:ext cx="4811429" cy="1076446"/>
            <a:chOff x="292946" y="0"/>
            <a:chExt cx="4811429" cy="1076446"/>
          </a:xfrm>
        </p:grpSpPr>
        <p:pic>
          <p:nvPicPr>
            <p:cNvPr descr="Une image contenant assiette&#10;&#10;Description générée automatiquement" id="172" name="Google Shape;172;g102c5eac409_0_12"/>
            <p:cNvPicPr preferRelativeResize="0"/>
            <p:nvPr/>
          </p:nvPicPr>
          <p:blipFill rotWithShape="1">
            <a:blip r:embed="rId3">
              <a:alphaModFix/>
            </a:blip>
            <a:srcRect b="0" l="0" r="0" t="0"/>
            <a:stretch/>
          </p:blipFill>
          <p:spPr>
            <a:xfrm>
              <a:off x="292946" y="0"/>
              <a:ext cx="1669944" cy="1076446"/>
            </a:xfrm>
            <a:prstGeom prst="rect">
              <a:avLst/>
            </a:prstGeom>
            <a:noFill/>
            <a:ln>
              <a:noFill/>
            </a:ln>
          </p:spPr>
        </p:pic>
        <p:cxnSp>
          <p:nvCxnSpPr>
            <p:cNvPr id="173" name="Google Shape;173;g102c5eac409_0_12"/>
            <p:cNvCxnSpPr/>
            <p:nvPr/>
          </p:nvCxnSpPr>
          <p:spPr>
            <a:xfrm flipH="1" rot="10800000">
              <a:off x="2104675" y="764000"/>
              <a:ext cx="2999700" cy="25800"/>
            </a:xfrm>
            <a:prstGeom prst="straightConnector1">
              <a:avLst/>
            </a:prstGeom>
            <a:noFill/>
            <a:ln cap="flat" cmpd="sng" w="34925">
              <a:solidFill>
                <a:srgbClr val="CBCC07"/>
              </a:solidFill>
              <a:prstDash val="solid"/>
              <a:round/>
              <a:headEnd len="sm" w="sm" type="none"/>
              <a:tailEnd len="sm" w="sm" type="none"/>
            </a:ln>
          </p:spPr>
        </p:cxnSp>
      </p:grpSp>
      <p:sp>
        <p:nvSpPr>
          <p:cNvPr id="174" name="Google Shape;174;g102c5eac409_0_12"/>
          <p:cNvSpPr txBox="1"/>
          <p:nvPr/>
        </p:nvSpPr>
        <p:spPr>
          <a:xfrm>
            <a:off x="248125" y="1378325"/>
            <a:ext cx="2342100" cy="231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600"/>
              <a:t>Basic acts</a:t>
            </a:r>
            <a:r>
              <a:rPr lang="en-US"/>
              <a:t> </a:t>
            </a:r>
            <a:endParaRPr/>
          </a:p>
          <a:p>
            <a:pPr indent="0" lvl="0" marL="0" rtl="0" algn="l">
              <a:lnSpc>
                <a:spcPct val="115000"/>
              </a:lnSpc>
              <a:spcBef>
                <a:spcPts val="1000"/>
              </a:spcBef>
              <a:spcAft>
                <a:spcPts val="0"/>
              </a:spcAft>
              <a:buNone/>
            </a:pPr>
            <a:r>
              <a:rPr lang="en-US"/>
              <a:t>23/11/21: </a:t>
            </a:r>
            <a:r>
              <a:rPr lang="en-US"/>
              <a:t>EP plenary vote</a:t>
            </a:r>
            <a:endParaRPr/>
          </a:p>
          <a:p>
            <a:pPr indent="0" lvl="0" marL="0" rtl="0" algn="l">
              <a:lnSpc>
                <a:spcPct val="115000"/>
              </a:lnSpc>
              <a:spcBef>
                <a:spcPts val="1000"/>
              </a:spcBef>
              <a:spcAft>
                <a:spcPts val="0"/>
              </a:spcAft>
              <a:buNone/>
            </a:pPr>
            <a:r>
              <a:rPr lang="en-US"/>
              <a:t>0</a:t>
            </a:r>
            <a:r>
              <a:rPr lang="en-US"/>
              <a:t>2/12/21: </a:t>
            </a:r>
            <a:r>
              <a:rPr lang="en-US"/>
              <a:t>Council adoption </a:t>
            </a:r>
            <a:endParaRPr/>
          </a:p>
          <a:p>
            <a:pPr indent="0" lvl="0" marL="0" rtl="0" algn="l">
              <a:lnSpc>
                <a:spcPct val="115000"/>
              </a:lnSpc>
              <a:spcBef>
                <a:spcPts val="1000"/>
              </a:spcBef>
              <a:spcAft>
                <a:spcPts val="0"/>
              </a:spcAft>
              <a:buNone/>
            </a:pPr>
            <a:r>
              <a:rPr lang="en-US"/>
              <a:t>0</a:t>
            </a:r>
            <a:r>
              <a:rPr lang="en-US"/>
              <a:t>2/12/21: </a:t>
            </a:r>
            <a:r>
              <a:rPr lang="en-US"/>
              <a:t>Signature</a:t>
            </a:r>
            <a:endParaRPr/>
          </a:p>
          <a:p>
            <a:pPr indent="0" lvl="0" marL="0" rtl="0" algn="l">
              <a:lnSpc>
                <a:spcPct val="115000"/>
              </a:lnSpc>
              <a:spcBef>
                <a:spcPts val="1000"/>
              </a:spcBef>
              <a:spcAft>
                <a:spcPts val="0"/>
              </a:spcAft>
              <a:buNone/>
            </a:pPr>
            <a:r>
              <a:rPr lang="en-US"/>
              <a:t>06/12/21: </a:t>
            </a:r>
            <a:r>
              <a:rPr lang="en-US"/>
              <a:t>Publication</a:t>
            </a:r>
            <a:endParaRPr/>
          </a:p>
          <a:p>
            <a:pPr indent="0" lvl="0" marL="0" rtl="0" algn="l">
              <a:lnSpc>
                <a:spcPct val="115000"/>
              </a:lnSpc>
              <a:spcBef>
                <a:spcPts val="1000"/>
              </a:spcBef>
              <a:spcAft>
                <a:spcPts val="0"/>
              </a:spcAft>
              <a:buNone/>
            </a:pPr>
            <a:r>
              <a:rPr lang="en-US">
                <a:solidFill>
                  <a:schemeClr val="dk1"/>
                </a:solidFill>
              </a:rPr>
              <a:t>7</a:t>
            </a:r>
            <a:r>
              <a:rPr lang="en-US">
                <a:solidFill>
                  <a:schemeClr val="dk1"/>
                </a:solidFill>
              </a:rPr>
              <a:t>/12/21: </a:t>
            </a:r>
            <a:r>
              <a:rPr lang="en-US"/>
              <a:t>Entry into force</a:t>
            </a:r>
            <a:endParaRPr/>
          </a:p>
        </p:txBody>
      </p:sp>
      <p:sp>
        <p:nvSpPr>
          <p:cNvPr id="175" name="Google Shape;175;g102c5eac409_0_12"/>
          <p:cNvSpPr txBox="1"/>
          <p:nvPr/>
        </p:nvSpPr>
        <p:spPr>
          <a:xfrm>
            <a:off x="2920950" y="1378325"/>
            <a:ext cx="3191700" cy="343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600"/>
              <a:t>Key delegated acts</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23/11/21: Meeting of Expert group</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07/12/21: Adoption</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09/12/21:  COMAGRI meeting for decision «early non-objection»</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TBD: SCA on «early non-objection» </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16/12/21: EP plenary for decision on “non-objection” </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TBC: Publication (last OJ of December)</a:t>
            </a:r>
            <a:endParaRPr/>
          </a:p>
        </p:txBody>
      </p:sp>
      <p:sp>
        <p:nvSpPr>
          <p:cNvPr id="176" name="Google Shape;176;g102c5eac409_0_12"/>
          <p:cNvSpPr txBox="1"/>
          <p:nvPr/>
        </p:nvSpPr>
        <p:spPr>
          <a:xfrm>
            <a:off x="6282625" y="1353900"/>
            <a:ext cx="2636100" cy="243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600"/>
              <a:t>Key implementing acts</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9-13/12/21:Committee written vote </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21/12/21: Adoption </a:t>
            </a:r>
            <a:endParaRPr>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US">
                <a:solidFill>
                  <a:schemeClr val="dk1"/>
                </a:solidFill>
              </a:rPr>
              <a:t>TBC: Publication (last OJ in December) </a:t>
            </a:r>
            <a:endParaRPr>
              <a:solidFill>
                <a:schemeClr val="dk1"/>
              </a:solidFill>
            </a:endParaRPr>
          </a:p>
          <a:p>
            <a:pPr indent="0" lvl="0" marL="0" rtl="0" algn="l">
              <a:lnSpc>
                <a:spcPct val="115000"/>
              </a:lnSpc>
              <a:spcBef>
                <a:spcPts val="1000"/>
              </a:spcBef>
              <a:spcAft>
                <a:spcPts val="0"/>
              </a:spcAft>
              <a:buNone/>
            </a:pPr>
            <a:r>
              <a:rPr lang="en-US">
                <a:solidFill>
                  <a:schemeClr val="dk1"/>
                </a:solidFill>
              </a:rPr>
              <a:t>Entry into force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2"/>
          <p:cNvSpPr txBox="1"/>
          <p:nvPr>
            <p:ph type="title"/>
          </p:nvPr>
        </p:nvSpPr>
        <p:spPr>
          <a:xfrm>
            <a:off x="5164125" y="285325"/>
            <a:ext cx="3910500" cy="855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CA</a:t>
            </a:r>
            <a:r>
              <a:rPr b="1" lang="en-US" sz="2400">
                <a:solidFill>
                  <a:srgbClr val="CBCC07"/>
                </a:solidFill>
                <a:latin typeface="Raleway"/>
                <a:ea typeface="Raleway"/>
                <a:cs typeface="Raleway"/>
                <a:sym typeface="Raleway"/>
              </a:rPr>
              <a:t>P re</a:t>
            </a:r>
            <a:r>
              <a:rPr b="1" lang="en-US" sz="2400">
                <a:solidFill>
                  <a:srgbClr val="CBCC07"/>
                </a:solidFill>
                <a:latin typeface="Raleway"/>
                <a:ea typeface="Raleway"/>
                <a:cs typeface="Raleway"/>
                <a:sym typeface="Raleway"/>
              </a:rPr>
              <a:t>form: </a:t>
            </a:r>
            <a:r>
              <a:rPr b="1" lang="en-US" sz="2400">
                <a:solidFill>
                  <a:srgbClr val="CBCC07"/>
                </a:solidFill>
                <a:latin typeface="Raleway"/>
                <a:ea typeface="Raleway"/>
                <a:cs typeface="Raleway"/>
                <a:sym typeface="Raleway"/>
              </a:rPr>
              <a:t>Delegated &amp; </a:t>
            </a:r>
            <a:endParaRPr b="1" sz="2400">
              <a:solidFill>
                <a:srgbClr val="CBCC07"/>
              </a:solidFill>
              <a:latin typeface="Raleway"/>
              <a:ea typeface="Raleway"/>
              <a:cs typeface="Raleway"/>
              <a:sym typeface="Raleway"/>
            </a:endParaRPr>
          </a:p>
          <a:p>
            <a:pPr indent="0" lvl="0" marL="0" rtl="0" algn="l">
              <a:lnSpc>
                <a:spcPct val="100000"/>
              </a:lnSpc>
              <a:spcBef>
                <a:spcPts val="0"/>
              </a:spcBef>
              <a:spcAft>
                <a:spcPts val="0"/>
              </a:spcAft>
              <a:buClr>
                <a:srgbClr val="267200"/>
              </a:buClr>
              <a:buSzPts val="2400"/>
              <a:buFont typeface="Source Sans Pro"/>
              <a:buNone/>
            </a:pPr>
            <a:r>
              <a:rPr b="1" lang="en-US" sz="2400">
                <a:solidFill>
                  <a:srgbClr val="CBCC07"/>
                </a:solidFill>
                <a:latin typeface="Raleway"/>
                <a:ea typeface="Raleway"/>
                <a:cs typeface="Raleway"/>
                <a:sym typeface="Raleway"/>
              </a:rPr>
              <a:t>Implementing acts</a:t>
            </a:r>
            <a:endParaRPr b="1" sz="2400">
              <a:solidFill>
                <a:srgbClr val="CBCC07"/>
              </a:solidFill>
              <a:latin typeface="Raleway"/>
              <a:ea typeface="Raleway"/>
              <a:cs typeface="Raleway"/>
              <a:sym typeface="Raleway"/>
            </a:endParaRPr>
          </a:p>
        </p:txBody>
      </p:sp>
      <p:grpSp>
        <p:nvGrpSpPr>
          <p:cNvPr id="182" name="Google Shape;182;p12"/>
          <p:cNvGrpSpPr/>
          <p:nvPr/>
        </p:nvGrpSpPr>
        <p:grpSpPr>
          <a:xfrm>
            <a:off x="292946" y="0"/>
            <a:ext cx="4811429" cy="1076446"/>
            <a:chOff x="292946" y="0"/>
            <a:chExt cx="4811429" cy="1076446"/>
          </a:xfrm>
        </p:grpSpPr>
        <p:pic>
          <p:nvPicPr>
            <p:cNvPr descr="Une image contenant assiette&#10;&#10;Description générée automatiquement" id="183" name="Google Shape;183;p12"/>
            <p:cNvPicPr preferRelativeResize="0"/>
            <p:nvPr/>
          </p:nvPicPr>
          <p:blipFill rotWithShape="1">
            <a:blip r:embed="rId3">
              <a:alphaModFix/>
            </a:blip>
            <a:srcRect b="0" l="0" r="0" t="0"/>
            <a:stretch/>
          </p:blipFill>
          <p:spPr>
            <a:xfrm>
              <a:off x="292946" y="0"/>
              <a:ext cx="1669946" cy="1076446"/>
            </a:xfrm>
            <a:prstGeom prst="rect">
              <a:avLst/>
            </a:prstGeom>
            <a:noFill/>
            <a:ln>
              <a:noFill/>
            </a:ln>
          </p:spPr>
        </p:pic>
        <p:cxnSp>
          <p:nvCxnSpPr>
            <p:cNvPr id="184" name="Google Shape;184;p12"/>
            <p:cNvCxnSpPr/>
            <p:nvPr/>
          </p:nvCxnSpPr>
          <p:spPr>
            <a:xfrm flipH="1" rot="10800000">
              <a:off x="2104675" y="764000"/>
              <a:ext cx="2999700" cy="25800"/>
            </a:xfrm>
            <a:prstGeom prst="straightConnector1">
              <a:avLst/>
            </a:prstGeom>
            <a:noFill/>
            <a:ln cap="flat" cmpd="sng" w="34925">
              <a:solidFill>
                <a:srgbClr val="CBCC07"/>
              </a:solidFill>
              <a:prstDash val="solid"/>
              <a:round/>
              <a:headEnd len="sm" w="sm" type="none"/>
              <a:tailEnd len="sm" w="sm" type="none"/>
            </a:ln>
          </p:spPr>
        </p:cxnSp>
      </p:grpSp>
      <p:sp>
        <p:nvSpPr>
          <p:cNvPr id="185" name="Google Shape;185;p12"/>
          <p:cNvSpPr txBox="1"/>
          <p:nvPr/>
        </p:nvSpPr>
        <p:spPr>
          <a:xfrm>
            <a:off x="2755600" y="1855925"/>
            <a:ext cx="6236400" cy="236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t>Acts to be adopted by end 2021:</a:t>
            </a:r>
            <a:r>
              <a:rPr lang="en-US" sz="1600"/>
              <a:t> </a:t>
            </a:r>
            <a:endParaRPr sz="1600"/>
          </a:p>
          <a:p>
            <a:pPr indent="0" lvl="0" marL="0" rtl="0" algn="l">
              <a:spcBef>
                <a:spcPts val="1000"/>
              </a:spcBef>
              <a:spcAft>
                <a:spcPts val="0"/>
              </a:spcAft>
              <a:buClr>
                <a:schemeClr val="dk1"/>
              </a:buClr>
              <a:buSzPts val="1100"/>
              <a:buFont typeface="Arial"/>
              <a:buNone/>
            </a:pPr>
            <a:r>
              <a:rPr lang="en-US" sz="1500">
                <a:solidFill>
                  <a:schemeClr val="dk1"/>
                </a:solidFill>
              </a:rPr>
              <a:t>DA and IA: </a:t>
            </a:r>
            <a:r>
              <a:rPr b="1" lang="en-US" sz="1500"/>
              <a:t>Types of interventions</a:t>
            </a:r>
            <a:r>
              <a:rPr lang="en-US" sz="1500"/>
              <a:t> (</a:t>
            </a:r>
            <a:r>
              <a:rPr i="1" lang="en-US" sz="1500"/>
              <a:t>more details on Art65 on Animal welfare, for example</a:t>
            </a:r>
            <a:r>
              <a:rPr lang="en-US" sz="1500"/>
              <a:t>)</a:t>
            </a:r>
            <a:endParaRPr sz="1500"/>
          </a:p>
          <a:p>
            <a:pPr indent="0" lvl="0" marL="0" rtl="0" algn="l">
              <a:spcBef>
                <a:spcPts val="1000"/>
              </a:spcBef>
              <a:spcAft>
                <a:spcPts val="0"/>
              </a:spcAft>
              <a:buClr>
                <a:schemeClr val="dk1"/>
              </a:buClr>
              <a:buSzPts val="1100"/>
              <a:buFont typeface="Arial"/>
              <a:buNone/>
            </a:pPr>
            <a:r>
              <a:rPr lang="en-US" sz="1500"/>
              <a:t>IA: </a:t>
            </a:r>
            <a:r>
              <a:rPr b="1" lang="en-US" sz="1500"/>
              <a:t>Content of CAP Plan</a:t>
            </a:r>
            <a:endParaRPr b="1" sz="1500"/>
          </a:p>
          <a:p>
            <a:pPr indent="0" lvl="0" marL="0" rtl="0" algn="l">
              <a:spcBef>
                <a:spcPts val="1000"/>
              </a:spcBef>
              <a:spcAft>
                <a:spcPts val="0"/>
              </a:spcAft>
              <a:buClr>
                <a:schemeClr val="dk1"/>
              </a:buClr>
              <a:buSzPts val="1100"/>
              <a:buFont typeface="Arial"/>
              <a:buNone/>
            </a:pPr>
            <a:r>
              <a:rPr lang="en-US" sz="1500"/>
              <a:t>IA: </a:t>
            </a:r>
            <a:r>
              <a:rPr b="1" lang="en-US" sz="1500"/>
              <a:t>Indicators calculation method </a:t>
            </a:r>
            <a:endParaRPr b="1" sz="1500"/>
          </a:p>
          <a:p>
            <a:pPr indent="0" lvl="0" marL="0" rtl="0" algn="l">
              <a:spcBef>
                <a:spcPts val="1000"/>
              </a:spcBef>
              <a:spcAft>
                <a:spcPts val="0"/>
              </a:spcAft>
              <a:buNone/>
            </a:pPr>
            <a:r>
              <a:rPr lang="en-US" sz="1500">
                <a:solidFill>
                  <a:schemeClr val="dk1"/>
                </a:solidFill>
              </a:rPr>
              <a:t>DA and IA: </a:t>
            </a:r>
            <a:r>
              <a:rPr b="1" lang="en-US" sz="1500"/>
              <a:t>Governance bodies, financial management, performance clearance and common provisions</a:t>
            </a:r>
            <a:endParaRPr b="1" sz="2500">
              <a:solidFill>
                <a:srgbClr val="034EA2"/>
              </a:solidFill>
            </a:endParaRPr>
          </a:p>
        </p:txBody>
      </p:sp>
      <p:pic>
        <p:nvPicPr>
          <p:cNvPr id="186" name="Google Shape;186;p12"/>
          <p:cNvPicPr preferRelativeResize="0"/>
          <p:nvPr/>
        </p:nvPicPr>
        <p:blipFill>
          <a:blip r:embed="rId4">
            <a:alphaModFix/>
          </a:blip>
          <a:stretch>
            <a:fillRect/>
          </a:stretch>
        </p:blipFill>
        <p:spPr>
          <a:xfrm>
            <a:off x="42200" y="1320696"/>
            <a:ext cx="1991421" cy="37622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spiración">
  <a:themeElements>
    <a:clrScheme name="Brisa">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2014-04-11T13:04:25Z</dcterms:created>
  <dc:creator>Ana Canomanuel</dc:creator>
</cp:coreProperties>
</file>